
<file path=[Content_Types].xml><?xml version="1.0" encoding="utf-8"?>
<Types xmlns="http://schemas.openxmlformats.org/package/2006/content-types">
  <Default Extension="gif" ContentType="image/gif"/>
  <Default Extension="jfif"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844" r:id="rId5"/>
    <p:sldId id="856" r:id="rId6"/>
    <p:sldId id="847" r:id="rId7"/>
    <p:sldId id="275" r:id="rId8"/>
    <p:sldId id="313" r:id="rId9"/>
    <p:sldId id="265" r:id="rId10"/>
    <p:sldId id="277" r:id="rId11"/>
    <p:sldId id="857" r:id="rId12"/>
    <p:sldId id="853" r:id="rId13"/>
    <p:sldId id="831" r:id="rId14"/>
    <p:sldId id="821" r:id="rId15"/>
    <p:sldId id="823" r:id="rId16"/>
    <p:sldId id="273" r:id="rId17"/>
    <p:sldId id="855" r:id="rId18"/>
    <p:sldId id="854" r:id="rId19"/>
    <p:sldId id="261" r:id="rId20"/>
    <p:sldId id="833" r:id="rId21"/>
    <p:sldId id="835" r:id="rId22"/>
    <p:sldId id="836" r:id="rId23"/>
    <p:sldId id="837" r:id="rId24"/>
    <p:sldId id="838" r:id="rId25"/>
    <p:sldId id="839" r:id="rId26"/>
    <p:sldId id="840" r:id="rId27"/>
    <p:sldId id="841" r:id="rId28"/>
    <p:sldId id="843" r:id="rId29"/>
    <p:sldId id="848" r:id="rId30"/>
    <p:sldId id="318" r:id="rId31"/>
    <p:sldId id="826" r:id="rId32"/>
    <p:sldId id="858" r:id="rId33"/>
    <p:sldId id="846" r:id="rId34"/>
    <p:sldId id="852" r:id="rId35"/>
    <p:sldId id="851" r:id="rId36"/>
    <p:sldId id="825" r:id="rId37"/>
    <p:sldId id="849" r:id="rId38"/>
    <p:sldId id="85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457D2-DDA6-4005-8AC5-FBA00B247B78}"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42A8FB-0F47-4E18-AF33-3A6E828CE181}" type="slidenum">
              <a:rPr lang="en-US" smtClean="0"/>
              <a:t>‹#›</a:t>
            </a:fld>
            <a:endParaRPr lang="en-US"/>
          </a:p>
        </p:txBody>
      </p:sp>
    </p:spTree>
    <p:extLst>
      <p:ext uri="{BB962C8B-B14F-4D97-AF65-F5344CB8AC3E}">
        <p14:creationId xmlns:p14="http://schemas.microsoft.com/office/powerpoint/2010/main" val="2311495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atin typeface="Calibri" panose="020F0502020204030204" pitchFamily="34" charset="0"/>
                <a:cs typeface="Calibri" panose="020F0502020204030204" pitchFamily="34" charset="0"/>
              </a:rPr>
              <a:t>Use cases for accurate systems models</a:t>
            </a:r>
          </a:p>
          <a:p>
            <a:pPr lvl="2"/>
            <a:r>
              <a:rPr lang="en-US" sz="2400">
                <a:latin typeface="Calibri" panose="020F0502020204030204" pitchFamily="34" charset="0"/>
                <a:cs typeface="Calibri" panose="020F0502020204030204" pitchFamily="34" charset="0"/>
              </a:rPr>
              <a:t>Scientific discovery</a:t>
            </a:r>
          </a:p>
          <a:p>
            <a:pPr lvl="2"/>
            <a:r>
              <a:rPr lang="en-US" sz="2400">
                <a:latin typeface="Calibri" panose="020F0502020204030204" pitchFamily="34" charset="0"/>
                <a:cs typeface="Calibri" panose="020F0502020204030204" pitchFamily="34" charset="0"/>
              </a:rPr>
              <a:t>Support strategic decisions in dynamic environments</a:t>
            </a:r>
          </a:p>
          <a:p>
            <a:pPr lvl="2"/>
            <a:r>
              <a:rPr lang="en-US" sz="2400">
                <a:latin typeface="Calibri" panose="020F0502020204030204" pitchFamily="34" charset="0"/>
                <a:cs typeface="Calibri" panose="020F0502020204030204" pitchFamily="34" charset="0"/>
              </a:rPr>
              <a:t>Predictive maintenance</a:t>
            </a:r>
          </a:p>
          <a:p>
            <a:pPr lvl="2"/>
            <a:r>
              <a:rPr lang="en-US" sz="2400">
                <a:latin typeface="Calibri" panose="020F0502020204030204" pitchFamily="34" charset="0"/>
                <a:cs typeface="Calibri" panose="020F0502020204030204" pitchFamily="34" charset="0"/>
              </a:rPr>
              <a:t>Predictive control</a:t>
            </a:r>
          </a:p>
          <a:p>
            <a:pPr marL="0" indent="0">
              <a:buNone/>
            </a:pPr>
            <a:r>
              <a:rPr lang="en-US">
                <a:latin typeface="Calibri" panose="020F0502020204030204" pitchFamily="34" charset="0"/>
                <a:cs typeface="Calibri" panose="020F0502020204030204" pitchFamily="34" charset="0"/>
              </a:rPr>
              <a:t>Physics-based modeling infeasible for many critical real-world systems</a:t>
            </a:r>
          </a:p>
          <a:p>
            <a:pPr marL="1195388" lvl="2" indent="-365125"/>
            <a:r>
              <a:rPr lang="en-US" sz="2400">
                <a:latin typeface="Calibri" panose="020F0502020204030204" pitchFamily="34" charset="0"/>
                <a:cs typeface="Calibri" panose="020F0502020204030204" pitchFamily="34" charset="0"/>
              </a:rPr>
              <a:t>Missing information of underlying system dynamics</a:t>
            </a:r>
          </a:p>
          <a:p>
            <a:pPr marL="1195388" lvl="2" indent="-365125"/>
            <a:r>
              <a:rPr lang="en-US" sz="2400">
                <a:latin typeface="Calibri" panose="020F0502020204030204" pitchFamily="34" charset="0"/>
                <a:cs typeface="Calibri" panose="020F0502020204030204" pitchFamily="34" charset="0"/>
              </a:rPr>
              <a:t>Incomplete awareness of model state-space</a:t>
            </a:r>
          </a:p>
          <a:p>
            <a:pPr marL="1195388" lvl="2" indent="-365125"/>
            <a:r>
              <a:rPr lang="en-US" sz="2400">
                <a:latin typeface="Calibri" panose="020F0502020204030204" pitchFamily="34" charset="0"/>
                <a:cs typeface="Calibri" panose="020F0502020204030204" pitchFamily="34" charset="0"/>
              </a:rPr>
              <a:t>Limitations on available operational data</a:t>
            </a:r>
          </a:p>
          <a:p>
            <a:pPr marL="1195388" lvl="2" indent="-365125"/>
            <a:r>
              <a:rPr lang="en-US" sz="2400">
                <a:latin typeface="Calibri" panose="020F0502020204030204" pitchFamily="34" charset="0"/>
                <a:cs typeface="Calibri" panose="020F0502020204030204" pitchFamily="34" charset="0"/>
              </a:rPr>
              <a:t>Sometimes difficult to get real time simulations</a:t>
            </a:r>
          </a:p>
          <a:p>
            <a:pPr marL="0" indent="0">
              <a:buNone/>
            </a:pPr>
            <a:r>
              <a:rPr lang="en-US">
                <a:latin typeface="Calibri" panose="020F0502020204030204" pitchFamily="34" charset="0"/>
                <a:cs typeface="Calibri" panose="020F0502020204030204" pitchFamily="34" charset="0"/>
              </a:rPr>
              <a:t>Purely data driven approaches are unsuitable</a:t>
            </a:r>
          </a:p>
          <a:p>
            <a:pPr marL="1195388" lvl="2" indent="-365125"/>
            <a:r>
              <a:rPr lang="en-US" sz="2400">
                <a:latin typeface="Calibri" panose="020F0502020204030204" pitchFamily="34" charset="0"/>
                <a:cs typeface="Calibri" panose="020F0502020204030204" pitchFamily="34" charset="0"/>
              </a:rPr>
              <a:t>Poor sampling efficiency due to limited observational data</a:t>
            </a:r>
          </a:p>
          <a:p>
            <a:pPr marL="1195388" lvl="2" indent="-365125"/>
            <a:r>
              <a:rPr lang="en-US" sz="2400">
                <a:latin typeface="Calibri" panose="020F0502020204030204" pitchFamily="34" charset="0"/>
                <a:cs typeface="Calibri" panose="020F0502020204030204" pitchFamily="34" charset="0"/>
              </a:rPr>
              <a:t>Black box models lack operational safety guarantees </a:t>
            </a:r>
          </a:p>
          <a:p>
            <a:endParaRPr lang="en-US"/>
          </a:p>
        </p:txBody>
      </p:sp>
      <p:sp>
        <p:nvSpPr>
          <p:cNvPr id="4" name="Slide Number Placeholder 3"/>
          <p:cNvSpPr>
            <a:spLocks noGrp="1"/>
          </p:cNvSpPr>
          <p:nvPr>
            <p:ph type="sldNum" sz="quarter" idx="5"/>
          </p:nvPr>
        </p:nvSpPr>
        <p:spPr/>
        <p:txBody>
          <a:bodyPr/>
          <a:lstStyle/>
          <a:p>
            <a:fld id="{56F55362-50C5-480D-87AE-50F125AEED17}" type="slidenum">
              <a:rPr lang="en-US" smtClean="0"/>
              <a:t>2</a:t>
            </a:fld>
            <a:endParaRPr lang="en-US"/>
          </a:p>
        </p:txBody>
      </p:sp>
    </p:spTree>
    <p:extLst>
      <p:ext uri="{BB962C8B-B14F-4D97-AF65-F5344CB8AC3E}">
        <p14:creationId xmlns:p14="http://schemas.microsoft.com/office/powerpoint/2010/main" val="1718664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15</a:t>
            </a:fld>
            <a:endParaRPr lang="en-US"/>
          </a:p>
        </p:txBody>
      </p:sp>
    </p:spTree>
    <p:extLst>
      <p:ext uri="{BB962C8B-B14F-4D97-AF65-F5344CB8AC3E}">
        <p14:creationId xmlns:p14="http://schemas.microsoft.com/office/powerpoint/2010/main" val="143449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16</a:t>
            </a:fld>
            <a:endParaRPr lang="en-US"/>
          </a:p>
        </p:txBody>
      </p:sp>
    </p:spTree>
    <p:extLst>
      <p:ext uri="{BB962C8B-B14F-4D97-AF65-F5344CB8AC3E}">
        <p14:creationId xmlns:p14="http://schemas.microsoft.com/office/powerpoint/2010/main" val="289933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17</a:t>
            </a:fld>
            <a:endParaRPr lang="en-US"/>
          </a:p>
        </p:txBody>
      </p:sp>
    </p:spTree>
    <p:extLst>
      <p:ext uri="{BB962C8B-B14F-4D97-AF65-F5344CB8AC3E}">
        <p14:creationId xmlns:p14="http://schemas.microsoft.com/office/powerpoint/2010/main" val="2813566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18</a:t>
            </a:fld>
            <a:endParaRPr lang="en-US"/>
          </a:p>
        </p:txBody>
      </p:sp>
    </p:spTree>
    <p:extLst>
      <p:ext uri="{BB962C8B-B14F-4D97-AF65-F5344CB8AC3E}">
        <p14:creationId xmlns:p14="http://schemas.microsoft.com/office/powerpoint/2010/main" val="186058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19</a:t>
            </a:fld>
            <a:endParaRPr lang="en-US"/>
          </a:p>
        </p:txBody>
      </p:sp>
    </p:spTree>
    <p:extLst>
      <p:ext uri="{BB962C8B-B14F-4D97-AF65-F5344CB8AC3E}">
        <p14:creationId xmlns:p14="http://schemas.microsoft.com/office/powerpoint/2010/main" val="2153147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20</a:t>
            </a:fld>
            <a:endParaRPr lang="en-US"/>
          </a:p>
        </p:txBody>
      </p:sp>
    </p:spTree>
    <p:extLst>
      <p:ext uri="{BB962C8B-B14F-4D97-AF65-F5344CB8AC3E}">
        <p14:creationId xmlns:p14="http://schemas.microsoft.com/office/powerpoint/2010/main" val="365702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21</a:t>
            </a:fld>
            <a:endParaRPr lang="en-US"/>
          </a:p>
        </p:txBody>
      </p:sp>
    </p:spTree>
    <p:extLst>
      <p:ext uri="{BB962C8B-B14F-4D97-AF65-F5344CB8AC3E}">
        <p14:creationId xmlns:p14="http://schemas.microsoft.com/office/powerpoint/2010/main" val="221615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22</a:t>
            </a:fld>
            <a:endParaRPr lang="en-US"/>
          </a:p>
        </p:txBody>
      </p:sp>
    </p:spTree>
    <p:extLst>
      <p:ext uri="{BB962C8B-B14F-4D97-AF65-F5344CB8AC3E}">
        <p14:creationId xmlns:p14="http://schemas.microsoft.com/office/powerpoint/2010/main" val="4266736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23</a:t>
            </a:fld>
            <a:endParaRPr lang="en-US"/>
          </a:p>
        </p:txBody>
      </p:sp>
    </p:spTree>
    <p:extLst>
      <p:ext uri="{BB962C8B-B14F-4D97-AF65-F5344CB8AC3E}">
        <p14:creationId xmlns:p14="http://schemas.microsoft.com/office/powerpoint/2010/main" val="220972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24</a:t>
            </a:fld>
            <a:endParaRPr lang="en-US"/>
          </a:p>
        </p:txBody>
      </p:sp>
    </p:spTree>
    <p:extLst>
      <p:ext uri="{BB962C8B-B14F-4D97-AF65-F5344CB8AC3E}">
        <p14:creationId xmlns:p14="http://schemas.microsoft.com/office/powerpoint/2010/main" val="3948242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atin typeface="Calibri" panose="020F0502020204030204" pitchFamily="34" charset="0"/>
                <a:cs typeface="Calibri" panose="020F0502020204030204" pitchFamily="34" charset="0"/>
              </a:rPr>
              <a:t>Use cases for accurate systems models</a:t>
            </a:r>
          </a:p>
          <a:p>
            <a:pPr lvl="2"/>
            <a:r>
              <a:rPr lang="en-US" sz="2400">
                <a:latin typeface="Calibri" panose="020F0502020204030204" pitchFamily="34" charset="0"/>
                <a:cs typeface="Calibri" panose="020F0502020204030204" pitchFamily="34" charset="0"/>
              </a:rPr>
              <a:t>Scientific discovery</a:t>
            </a:r>
          </a:p>
          <a:p>
            <a:pPr lvl="2"/>
            <a:r>
              <a:rPr lang="en-US" sz="2400">
                <a:latin typeface="Calibri" panose="020F0502020204030204" pitchFamily="34" charset="0"/>
                <a:cs typeface="Calibri" panose="020F0502020204030204" pitchFamily="34" charset="0"/>
              </a:rPr>
              <a:t>Support strategic decisions in dynamic environments</a:t>
            </a:r>
          </a:p>
          <a:p>
            <a:pPr lvl="2"/>
            <a:r>
              <a:rPr lang="en-US" sz="2400">
                <a:latin typeface="Calibri" panose="020F0502020204030204" pitchFamily="34" charset="0"/>
                <a:cs typeface="Calibri" panose="020F0502020204030204" pitchFamily="34" charset="0"/>
              </a:rPr>
              <a:t>Predictive maintenance</a:t>
            </a:r>
          </a:p>
          <a:p>
            <a:pPr lvl="2"/>
            <a:r>
              <a:rPr lang="en-US" sz="2400">
                <a:latin typeface="Calibri" panose="020F0502020204030204" pitchFamily="34" charset="0"/>
                <a:cs typeface="Calibri" panose="020F0502020204030204" pitchFamily="34" charset="0"/>
              </a:rPr>
              <a:t>Predictive control</a:t>
            </a:r>
          </a:p>
          <a:p>
            <a:pPr marL="0" indent="0">
              <a:buNone/>
            </a:pPr>
            <a:r>
              <a:rPr lang="en-US">
                <a:latin typeface="Calibri" panose="020F0502020204030204" pitchFamily="34" charset="0"/>
                <a:cs typeface="Calibri" panose="020F0502020204030204" pitchFamily="34" charset="0"/>
              </a:rPr>
              <a:t>Physics-based modeling infeasible for many critical real-world systems</a:t>
            </a:r>
          </a:p>
          <a:p>
            <a:pPr marL="1195388" lvl="2" indent="-365125"/>
            <a:r>
              <a:rPr lang="en-US" sz="2400">
                <a:latin typeface="Calibri" panose="020F0502020204030204" pitchFamily="34" charset="0"/>
                <a:cs typeface="Calibri" panose="020F0502020204030204" pitchFamily="34" charset="0"/>
              </a:rPr>
              <a:t>Missing information of underlying system dynamics</a:t>
            </a:r>
          </a:p>
          <a:p>
            <a:pPr marL="1195388" lvl="2" indent="-365125"/>
            <a:r>
              <a:rPr lang="en-US" sz="2400">
                <a:latin typeface="Calibri" panose="020F0502020204030204" pitchFamily="34" charset="0"/>
                <a:cs typeface="Calibri" panose="020F0502020204030204" pitchFamily="34" charset="0"/>
              </a:rPr>
              <a:t>Incomplete awareness of model state-space</a:t>
            </a:r>
          </a:p>
          <a:p>
            <a:pPr marL="1195388" lvl="2" indent="-365125"/>
            <a:r>
              <a:rPr lang="en-US" sz="2400">
                <a:latin typeface="Calibri" panose="020F0502020204030204" pitchFamily="34" charset="0"/>
                <a:cs typeface="Calibri" panose="020F0502020204030204" pitchFamily="34" charset="0"/>
              </a:rPr>
              <a:t>Limitations on available operational data</a:t>
            </a:r>
          </a:p>
          <a:p>
            <a:pPr marL="1195388" lvl="2" indent="-365125"/>
            <a:r>
              <a:rPr lang="en-US" sz="2400">
                <a:latin typeface="Calibri" panose="020F0502020204030204" pitchFamily="34" charset="0"/>
                <a:cs typeface="Calibri" panose="020F0502020204030204" pitchFamily="34" charset="0"/>
              </a:rPr>
              <a:t>Sometimes difficult to get real time simulations</a:t>
            </a:r>
          </a:p>
          <a:p>
            <a:pPr marL="0" indent="0">
              <a:buNone/>
            </a:pPr>
            <a:r>
              <a:rPr lang="en-US">
                <a:latin typeface="Calibri" panose="020F0502020204030204" pitchFamily="34" charset="0"/>
                <a:cs typeface="Calibri" panose="020F0502020204030204" pitchFamily="34" charset="0"/>
              </a:rPr>
              <a:t>Purely data driven approaches are unsuitable</a:t>
            </a:r>
          </a:p>
          <a:p>
            <a:pPr marL="1195388" lvl="2" indent="-365125"/>
            <a:r>
              <a:rPr lang="en-US" sz="2400">
                <a:latin typeface="Calibri" panose="020F0502020204030204" pitchFamily="34" charset="0"/>
                <a:cs typeface="Calibri" panose="020F0502020204030204" pitchFamily="34" charset="0"/>
              </a:rPr>
              <a:t>Poor sampling efficiency due to limited observational data</a:t>
            </a:r>
          </a:p>
          <a:p>
            <a:pPr marL="1195388" lvl="2" indent="-365125"/>
            <a:r>
              <a:rPr lang="en-US" sz="2400">
                <a:latin typeface="Calibri" panose="020F0502020204030204" pitchFamily="34" charset="0"/>
                <a:cs typeface="Calibri" panose="020F0502020204030204" pitchFamily="34" charset="0"/>
              </a:rPr>
              <a:t>Black box models lack operational safety guarantees </a:t>
            </a:r>
          </a:p>
          <a:p>
            <a:endParaRPr lang="en-US"/>
          </a:p>
        </p:txBody>
      </p:sp>
      <p:sp>
        <p:nvSpPr>
          <p:cNvPr id="4" name="Slide Number Placeholder 3"/>
          <p:cNvSpPr>
            <a:spLocks noGrp="1"/>
          </p:cNvSpPr>
          <p:nvPr>
            <p:ph type="sldNum" sz="quarter" idx="5"/>
          </p:nvPr>
        </p:nvSpPr>
        <p:spPr/>
        <p:txBody>
          <a:bodyPr/>
          <a:lstStyle/>
          <a:p>
            <a:fld id="{56F55362-50C5-480D-87AE-50F125AEED17}" type="slidenum">
              <a:rPr lang="en-US" smtClean="0"/>
              <a:t>3</a:t>
            </a:fld>
            <a:endParaRPr lang="en-US"/>
          </a:p>
        </p:txBody>
      </p:sp>
    </p:spTree>
    <p:extLst>
      <p:ext uri="{BB962C8B-B14F-4D97-AF65-F5344CB8AC3E}">
        <p14:creationId xmlns:p14="http://schemas.microsoft.com/office/powerpoint/2010/main" val="3232665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25</a:t>
            </a:fld>
            <a:endParaRPr lang="en-US"/>
          </a:p>
        </p:txBody>
      </p:sp>
    </p:spTree>
    <p:extLst>
      <p:ext uri="{BB962C8B-B14F-4D97-AF65-F5344CB8AC3E}">
        <p14:creationId xmlns:p14="http://schemas.microsoft.com/office/powerpoint/2010/main" val="731510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7E3FFD-C341-4A1F-AAF9-7C65461E4E61}" type="slidenum">
              <a:rPr lang="en-US" smtClean="0"/>
              <a:t>27</a:t>
            </a:fld>
            <a:endParaRPr lang="en-US"/>
          </a:p>
        </p:txBody>
      </p:sp>
    </p:spTree>
    <p:extLst>
      <p:ext uri="{BB962C8B-B14F-4D97-AF65-F5344CB8AC3E}">
        <p14:creationId xmlns:p14="http://schemas.microsoft.com/office/powerpoint/2010/main" val="535762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atin typeface="Calibri" panose="020F0502020204030204" pitchFamily="34" charset="0"/>
                <a:cs typeface="Calibri" panose="020F0502020204030204" pitchFamily="34" charset="0"/>
              </a:rPr>
              <a:t>Use cases for accurate systems models</a:t>
            </a:r>
          </a:p>
          <a:p>
            <a:pPr lvl="2"/>
            <a:r>
              <a:rPr lang="en-US" sz="2400">
                <a:latin typeface="Calibri" panose="020F0502020204030204" pitchFamily="34" charset="0"/>
                <a:cs typeface="Calibri" panose="020F0502020204030204" pitchFamily="34" charset="0"/>
              </a:rPr>
              <a:t>Scientific discovery</a:t>
            </a:r>
          </a:p>
          <a:p>
            <a:pPr lvl="2"/>
            <a:r>
              <a:rPr lang="en-US" sz="2400">
                <a:latin typeface="Calibri" panose="020F0502020204030204" pitchFamily="34" charset="0"/>
                <a:cs typeface="Calibri" panose="020F0502020204030204" pitchFamily="34" charset="0"/>
              </a:rPr>
              <a:t>Support strategic decisions in dynamic environments</a:t>
            </a:r>
          </a:p>
          <a:p>
            <a:pPr lvl="2"/>
            <a:r>
              <a:rPr lang="en-US" sz="2400">
                <a:latin typeface="Calibri" panose="020F0502020204030204" pitchFamily="34" charset="0"/>
                <a:cs typeface="Calibri" panose="020F0502020204030204" pitchFamily="34" charset="0"/>
              </a:rPr>
              <a:t>Predictive maintenance</a:t>
            </a:r>
          </a:p>
          <a:p>
            <a:pPr lvl="2"/>
            <a:r>
              <a:rPr lang="en-US" sz="2400">
                <a:latin typeface="Calibri" panose="020F0502020204030204" pitchFamily="34" charset="0"/>
                <a:cs typeface="Calibri" panose="020F0502020204030204" pitchFamily="34" charset="0"/>
              </a:rPr>
              <a:t>Predictive control</a:t>
            </a:r>
          </a:p>
          <a:p>
            <a:pPr marL="0" indent="0">
              <a:buNone/>
            </a:pPr>
            <a:r>
              <a:rPr lang="en-US">
                <a:latin typeface="Calibri" panose="020F0502020204030204" pitchFamily="34" charset="0"/>
                <a:cs typeface="Calibri" panose="020F0502020204030204" pitchFamily="34" charset="0"/>
              </a:rPr>
              <a:t>Physics-based modeling infeasible for many critical real-world systems</a:t>
            </a:r>
          </a:p>
          <a:p>
            <a:pPr marL="1195388" lvl="2" indent="-365125"/>
            <a:r>
              <a:rPr lang="en-US" sz="2400">
                <a:latin typeface="Calibri" panose="020F0502020204030204" pitchFamily="34" charset="0"/>
                <a:cs typeface="Calibri" panose="020F0502020204030204" pitchFamily="34" charset="0"/>
              </a:rPr>
              <a:t>Missing information of underlying system dynamics</a:t>
            </a:r>
          </a:p>
          <a:p>
            <a:pPr marL="1195388" lvl="2" indent="-365125"/>
            <a:r>
              <a:rPr lang="en-US" sz="2400">
                <a:latin typeface="Calibri" panose="020F0502020204030204" pitchFamily="34" charset="0"/>
                <a:cs typeface="Calibri" panose="020F0502020204030204" pitchFamily="34" charset="0"/>
              </a:rPr>
              <a:t>Incomplete awareness of model state-space</a:t>
            </a:r>
          </a:p>
          <a:p>
            <a:pPr marL="1195388" lvl="2" indent="-365125"/>
            <a:r>
              <a:rPr lang="en-US" sz="2400">
                <a:latin typeface="Calibri" panose="020F0502020204030204" pitchFamily="34" charset="0"/>
                <a:cs typeface="Calibri" panose="020F0502020204030204" pitchFamily="34" charset="0"/>
              </a:rPr>
              <a:t>Limitations on available operational data</a:t>
            </a:r>
          </a:p>
          <a:p>
            <a:pPr marL="1195388" lvl="2" indent="-365125"/>
            <a:r>
              <a:rPr lang="en-US" sz="2400">
                <a:latin typeface="Calibri" panose="020F0502020204030204" pitchFamily="34" charset="0"/>
                <a:cs typeface="Calibri" panose="020F0502020204030204" pitchFamily="34" charset="0"/>
              </a:rPr>
              <a:t>Sometimes difficult to get real time simulations</a:t>
            </a:r>
          </a:p>
          <a:p>
            <a:pPr marL="0" indent="0">
              <a:buNone/>
            </a:pPr>
            <a:r>
              <a:rPr lang="en-US">
                <a:latin typeface="Calibri" panose="020F0502020204030204" pitchFamily="34" charset="0"/>
                <a:cs typeface="Calibri" panose="020F0502020204030204" pitchFamily="34" charset="0"/>
              </a:rPr>
              <a:t>Purely data driven approaches are unsuitable</a:t>
            </a:r>
          </a:p>
          <a:p>
            <a:pPr marL="1195388" lvl="2" indent="-365125"/>
            <a:r>
              <a:rPr lang="en-US" sz="2400">
                <a:latin typeface="Calibri" panose="020F0502020204030204" pitchFamily="34" charset="0"/>
                <a:cs typeface="Calibri" panose="020F0502020204030204" pitchFamily="34" charset="0"/>
              </a:rPr>
              <a:t>Poor sampling efficiency due to limited observational data</a:t>
            </a:r>
          </a:p>
          <a:p>
            <a:pPr marL="1195388" lvl="2" indent="-365125"/>
            <a:r>
              <a:rPr lang="en-US" sz="2400">
                <a:latin typeface="Calibri" panose="020F0502020204030204" pitchFamily="34" charset="0"/>
                <a:cs typeface="Calibri" panose="020F0502020204030204" pitchFamily="34" charset="0"/>
              </a:rPr>
              <a:t>Black box models lack operational safety guarantees </a:t>
            </a:r>
          </a:p>
          <a:p>
            <a:endParaRPr lang="en-US"/>
          </a:p>
        </p:txBody>
      </p:sp>
      <p:sp>
        <p:nvSpPr>
          <p:cNvPr id="4" name="Slide Number Placeholder 3"/>
          <p:cNvSpPr>
            <a:spLocks noGrp="1"/>
          </p:cNvSpPr>
          <p:nvPr>
            <p:ph type="sldNum" sz="quarter" idx="5"/>
          </p:nvPr>
        </p:nvSpPr>
        <p:spPr/>
        <p:txBody>
          <a:bodyPr/>
          <a:lstStyle/>
          <a:p>
            <a:fld id="{56F55362-50C5-480D-87AE-50F125AEED17}" type="slidenum">
              <a:rPr lang="en-US" smtClean="0"/>
              <a:t>30</a:t>
            </a:fld>
            <a:endParaRPr lang="en-US"/>
          </a:p>
        </p:txBody>
      </p:sp>
    </p:spTree>
    <p:extLst>
      <p:ext uri="{BB962C8B-B14F-4D97-AF65-F5344CB8AC3E}">
        <p14:creationId xmlns:p14="http://schemas.microsoft.com/office/powerpoint/2010/main" val="2664779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atin typeface="Calibri" panose="020F0502020204030204" pitchFamily="34" charset="0"/>
                <a:cs typeface="Calibri" panose="020F0502020204030204" pitchFamily="34" charset="0"/>
              </a:rPr>
              <a:t>Use cases for accurate systems models</a:t>
            </a:r>
          </a:p>
          <a:p>
            <a:pPr lvl="2"/>
            <a:r>
              <a:rPr lang="en-US" sz="2400">
                <a:latin typeface="Calibri" panose="020F0502020204030204" pitchFamily="34" charset="0"/>
                <a:cs typeface="Calibri" panose="020F0502020204030204" pitchFamily="34" charset="0"/>
              </a:rPr>
              <a:t>Scientific discovery</a:t>
            </a:r>
          </a:p>
          <a:p>
            <a:pPr lvl="2"/>
            <a:r>
              <a:rPr lang="en-US" sz="2400">
                <a:latin typeface="Calibri" panose="020F0502020204030204" pitchFamily="34" charset="0"/>
                <a:cs typeface="Calibri" panose="020F0502020204030204" pitchFamily="34" charset="0"/>
              </a:rPr>
              <a:t>Support strategic decisions in dynamic environments</a:t>
            </a:r>
          </a:p>
          <a:p>
            <a:pPr lvl="2"/>
            <a:r>
              <a:rPr lang="en-US" sz="2400">
                <a:latin typeface="Calibri" panose="020F0502020204030204" pitchFamily="34" charset="0"/>
                <a:cs typeface="Calibri" panose="020F0502020204030204" pitchFamily="34" charset="0"/>
              </a:rPr>
              <a:t>Predictive maintenance</a:t>
            </a:r>
          </a:p>
          <a:p>
            <a:pPr lvl="2"/>
            <a:r>
              <a:rPr lang="en-US" sz="2400">
                <a:latin typeface="Calibri" panose="020F0502020204030204" pitchFamily="34" charset="0"/>
                <a:cs typeface="Calibri" panose="020F0502020204030204" pitchFamily="34" charset="0"/>
              </a:rPr>
              <a:t>Predictive control</a:t>
            </a:r>
          </a:p>
          <a:p>
            <a:pPr marL="0" indent="0">
              <a:buNone/>
            </a:pPr>
            <a:r>
              <a:rPr lang="en-US">
                <a:latin typeface="Calibri" panose="020F0502020204030204" pitchFamily="34" charset="0"/>
                <a:cs typeface="Calibri" panose="020F0502020204030204" pitchFamily="34" charset="0"/>
              </a:rPr>
              <a:t>Physics-based modeling infeasible for many critical real-world systems</a:t>
            </a:r>
          </a:p>
          <a:p>
            <a:pPr marL="1195388" lvl="2" indent="-365125"/>
            <a:r>
              <a:rPr lang="en-US" sz="2400">
                <a:latin typeface="Calibri" panose="020F0502020204030204" pitchFamily="34" charset="0"/>
                <a:cs typeface="Calibri" panose="020F0502020204030204" pitchFamily="34" charset="0"/>
              </a:rPr>
              <a:t>Missing information of underlying system dynamics</a:t>
            </a:r>
          </a:p>
          <a:p>
            <a:pPr marL="1195388" lvl="2" indent="-365125"/>
            <a:r>
              <a:rPr lang="en-US" sz="2400">
                <a:latin typeface="Calibri" panose="020F0502020204030204" pitchFamily="34" charset="0"/>
                <a:cs typeface="Calibri" panose="020F0502020204030204" pitchFamily="34" charset="0"/>
              </a:rPr>
              <a:t>Incomplete awareness of model state-space</a:t>
            </a:r>
          </a:p>
          <a:p>
            <a:pPr marL="1195388" lvl="2" indent="-365125"/>
            <a:r>
              <a:rPr lang="en-US" sz="2400">
                <a:latin typeface="Calibri" panose="020F0502020204030204" pitchFamily="34" charset="0"/>
                <a:cs typeface="Calibri" panose="020F0502020204030204" pitchFamily="34" charset="0"/>
              </a:rPr>
              <a:t>Limitations on available operational data</a:t>
            </a:r>
          </a:p>
          <a:p>
            <a:pPr marL="1195388" lvl="2" indent="-365125"/>
            <a:r>
              <a:rPr lang="en-US" sz="2400">
                <a:latin typeface="Calibri" panose="020F0502020204030204" pitchFamily="34" charset="0"/>
                <a:cs typeface="Calibri" panose="020F0502020204030204" pitchFamily="34" charset="0"/>
              </a:rPr>
              <a:t>Sometimes difficult to get real time simulations</a:t>
            </a:r>
          </a:p>
          <a:p>
            <a:pPr marL="0" indent="0">
              <a:buNone/>
            </a:pPr>
            <a:r>
              <a:rPr lang="en-US">
                <a:latin typeface="Calibri" panose="020F0502020204030204" pitchFamily="34" charset="0"/>
                <a:cs typeface="Calibri" panose="020F0502020204030204" pitchFamily="34" charset="0"/>
              </a:rPr>
              <a:t>Purely data driven approaches are unsuitable</a:t>
            </a:r>
          </a:p>
          <a:p>
            <a:pPr marL="1195388" lvl="2" indent="-365125"/>
            <a:r>
              <a:rPr lang="en-US" sz="2400">
                <a:latin typeface="Calibri" panose="020F0502020204030204" pitchFamily="34" charset="0"/>
                <a:cs typeface="Calibri" panose="020F0502020204030204" pitchFamily="34" charset="0"/>
              </a:rPr>
              <a:t>Poor sampling efficiency due to limited observational data</a:t>
            </a:r>
          </a:p>
          <a:p>
            <a:pPr marL="1195388" lvl="2" indent="-365125"/>
            <a:r>
              <a:rPr lang="en-US" sz="2400">
                <a:latin typeface="Calibri" panose="020F0502020204030204" pitchFamily="34" charset="0"/>
                <a:cs typeface="Calibri" panose="020F0502020204030204" pitchFamily="34" charset="0"/>
              </a:rPr>
              <a:t>Black box models lack operational safety guarantees </a:t>
            </a:r>
          </a:p>
          <a:p>
            <a:endParaRPr lang="en-US"/>
          </a:p>
        </p:txBody>
      </p:sp>
      <p:sp>
        <p:nvSpPr>
          <p:cNvPr id="4" name="Slide Number Placeholder 3"/>
          <p:cNvSpPr>
            <a:spLocks noGrp="1"/>
          </p:cNvSpPr>
          <p:nvPr>
            <p:ph type="sldNum" sz="quarter" idx="5"/>
          </p:nvPr>
        </p:nvSpPr>
        <p:spPr/>
        <p:txBody>
          <a:bodyPr/>
          <a:lstStyle/>
          <a:p>
            <a:fld id="{56F55362-50C5-480D-87AE-50F125AEED17}" type="slidenum">
              <a:rPr lang="en-US" smtClean="0"/>
              <a:t>31</a:t>
            </a:fld>
            <a:endParaRPr lang="en-US"/>
          </a:p>
        </p:txBody>
      </p:sp>
    </p:spTree>
    <p:extLst>
      <p:ext uri="{BB962C8B-B14F-4D97-AF65-F5344CB8AC3E}">
        <p14:creationId xmlns:p14="http://schemas.microsoft.com/office/powerpoint/2010/main" val="2934683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32</a:t>
            </a:fld>
            <a:endParaRPr lang="en-US"/>
          </a:p>
        </p:txBody>
      </p:sp>
    </p:spTree>
    <p:extLst>
      <p:ext uri="{BB962C8B-B14F-4D97-AF65-F5344CB8AC3E}">
        <p14:creationId xmlns:p14="http://schemas.microsoft.com/office/powerpoint/2010/main" val="41191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a:p>
          <a:p>
            <a:endParaRPr lang="en-US" sz="2000" b="1"/>
          </a:p>
          <a:p>
            <a:r>
              <a:rPr lang="en-US" sz="2000" b="0"/>
              <a:t>Old:</a:t>
            </a:r>
          </a:p>
          <a:p>
            <a:r>
              <a:rPr lang="en-US" sz="2000" b="1"/>
              <a:t>Deep Gaussian Processes</a:t>
            </a:r>
            <a:endParaRPr lang="en-US" sz="2000"/>
          </a:p>
          <a:p>
            <a:pPr lvl="1"/>
            <a:r>
              <a:rPr lang="en-US" sz="1600"/>
              <a:t>Composes Gaussian Process models to represent hidden layers as distributions over functions</a:t>
            </a:r>
          </a:p>
          <a:p>
            <a:r>
              <a:rPr lang="en-US" sz="2000" b="1"/>
              <a:t>Conditional Invertible Neural Networks</a:t>
            </a:r>
          </a:p>
          <a:p>
            <a:pPr lvl="1"/>
            <a:r>
              <a:rPr lang="en-US" sz="1600"/>
              <a:t>Invertible architecture of </a:t>
            </a:r>
            <a:r>
              <a:rPr lang="en-US" sz="1600" err="1"/>
              <a:t>cINNs</a:t>
            </a:r>
            <a:r>
              <a:rPr lang="en-US" sz="1600"/>
              <a:t> allows for posterior estimation via latent space sampling</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33</a:t>
            </a:fld>
            <a:endParaRPr lang="en-US"/>
          </a:p>
        </p:txBody>
      </p:sp>
    </p:spTree>
    <p:extLst>
      <p:ext uri="{BB962C8B-B14F-4D97-AF65-F5344CB8AC3E}">
        <p14:creationId xmlns:p14="http://schemas.microsoft.com/office/powerpoint/2010/main" val="2686521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a:p>
          <a:p>
            <a:endParaRPr lang="en-US" sz="2000" b="1"/>
          </a:p>
          <a:p>
            <a:r>
              <a:rPr lang="en-US" sz="2000" b="0"/>
              <a:t>Old:</a:t>
            </a:r>
          </a:p>
          <a:p>
            <a:r>
              <a:rPr lang="en-US" sz="2000" b="1"/>
              <a:t>Deep Gaussian Processes</a:t>
            </a:r>
            <a:endParaRPr lang="en-US" sz="2000"/>
          </a:p>
          <a:p>
            <a:pPr lvl="1"/>
            <a:r>
              <a:rPr lang="en-US" sz="1600"/>
              <a:t>Composes Gaussian Process models to represent hidden layers as distributions over functions</a:t>
            </a:r>
          </a:p>
          <a:p>
            <a:r>
              <a:rPr lang="en-US" sz="2000" b="1"/>
              <a:t>Conditional Invertible Neural Networks</a:t>
            </a:r>
          </a:p>
          <a:p>
            <a:pPr lvl="1"/>
            <a:r>
              <a:rPr lang="en-US" sz="1600"/>
              <a:t>Invertible architecture of </a:t>
            </a:r>
            <a:r>
              <a:rPr lang="en-US" sz="1600" err="1"/>
              <a:t>cINNs</a:t>
            </a:r>
            <a:r>
              <a:rPr lang="en-US" sz="1600"/>
              <a:t> allows for posterior estimation via latent space sampling</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34</a:t>
            </a:fld>
            <a:endParaRPr lang="en-US"/>
          </a:p>
        </p:txBody>
      </p:sp>
    </p:spTree>
    <p:extLst>
      <p:ext uri="{BB962C8B-B14F-4D97-AF65-F5344CB8AC3E}">
        <p14:creationId xmlns:p14="http://schemas.microsoft.com/office/powerpoint/2010/main" val="4252438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b="1"/>
          </a:p>
          <a:p>
            <a:endParaRPr lang="en-US" sz="2000" b="1"/>
          </a:p>
          <a:p>
            <a:r>
              <a:rPr lang="en-US" sz="2000" b="0"/>
              <a:t>Old:</a:t>
            </a:r>
          </a:p>
          <a:p>
            <a:r>
              <a:rPr lang="en-US" sz="2000" b="1"/>
              <a:t>Deep Gaussian Processes</a:t>
            </a:r>
            <a:endParaRPr lang="en-US" sz="2000"/>
          </a:p>
          <a:p>
            <a:pPr lvl="1"/>
            <a:r>
              <a:rPr lang="en-US" sz="1600"/>
              <a:t>Composes Gaussian Process models to represent hidden layers as distributions over functions</a:t>
            </a:r>
          </a:p>
          <a:p>
            <a:r>
              <a:rPr lang="en-US" sz="2000" b="1"/>
              <a:t>Conditional Invertible Neural Networks</a:t>
            </a:r>
          </a:p>
          <a:p>
            <a:pPr lvl="1"/>
            <a:r>
              <a:rPr lang="en-US" sz="1600"/>
              <a:t>Invertible architecture of </a:t>
            </a:r>
            <a:r>
              <a:rPr lang="en-US" sz="1600" err="1"/>
              <a:t>cINNs</a:t>
            </a:r>
            <a:r>
              <a:rPr lang="en-US" sz="1600"/>
              <a:t> allows for posterior estimation via latent space sampling</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35</a:t>
            </a:fld>
            <a:endParaRPr lang="en-US"/>
          </a:p>
        </p:txBody>
      </p:sp>
    </p:spTree>
    <p:extLst>
      <p:ext uri="{BB962C8B-B14F-4D97-AF65-F5344CB8AC3E}">
        <p14:creationId xmlns:p14="http://schemas.microsoft.com/office/powerpoint/2010/main" val="21728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We present a generalized family of neural state space model architectures constrained block-structured nonlinear neural state space models. </a:t>
            </a:r>
          </a:p>
          <a:p>
            <a:r>
              <a:rPr lang="en-US" sz="1200" b="0" i="0" kern="1200">
                <a:solidFill>
                  <a:schemeClr val="tx1"/>
                </a:solidFill>
                <a:effectLst/>
                <a:latin typeface="+mn-lt"/>
                <a:ea typeface="+mn-ea"/>
                <a:cs typeface="+mn-cs"/>
              </a:rPr>
              <a:t>Our approach combines the benefits of classical system identification techniques with the advances in constrained deep learning to learn deep structured models. </a:t>
            </a:r>
          </a:p>
          <a:p>
            <a:r>
              <a:rPr lang="en-US" sz="1200" b="0" i="0" kern="1200">
                <a:solidFill>
                  <a:schemeClr val="tx1"/>
                </a:solidFill>
                <a:effectLst/>
                <a:latin typeface="+mn-lt"/>
                <a:ea typeface="+mn-ea"/>
                <a:cs typeface="+mn-cs"/>
              </a:rPr>
              <a:t>In particular, we build modular representations of nonlinear systems with identifiable </a:t>
            </a:r>
            <a:r>
              <a:rPr lang="en-US" sz="1200" b="0" i="0" kern="1200" err="1">
                <a:solidFill>
                  <a:schemeClr val="tx1"/>
                </a:solidFill>
                <a:effectLst/>
                <a:latin typeface="+mn-lt"/>
                <a:ea typeface="+mn-ea"/>
                <a:cs typeface="+mn-cs"/>
              </a:rPr>
              <a:t>neuralmodules</a:t>
            </a:r>
            <a:r>
              <a:rPr lang="en-US" sz="1200" b="0" i="0" kern="1200">
                <a:solidFill>
                  <a:schemeClr val="tx1"/>
                </a:solidFill>
                <a:effectLst/>
                <a:latin typeface="+mn-lt"/>
                <a:ea typeface="+mn-ea"/>
                <a:cs typeface="+mn-cs"/>
              </a:rPr>
              <a:t> that may be constrained and influenced by </a:t>
            </a:r>
            <a:r>
              <a:rPr lang="en-US" sz="1200" b="0" i="0" kern="1200" err="1">
                <a:solidFill>
                  <a:schemeClr val="tx1"/>
                </a:solidFill>
                <a:effectLst/>
                <a:latin typeface="+mn-lt"/>
                <a:ea typeface="+mn-ea"/>
                <a:cs typeface="+mn-cs"/>
              </a:rPr>
              <a:t>structuralpriors</a:t>
            </a:r>
            <a:r>
              <a:rPr lang="en-US" sz="1200" b="0" i="0" kern="1200">
                <a:solidFill>
                  <a:schemeClr val="tx1"/>
                </a:solidFill>
                <a:effectLst/>
                <a:latin typeface="+mn-lt"/>
                <a:ea typeface="+mn-ea"/>
                <a:cs typeface="+mn-cs"/>
              </a:rPr>
              <a:t>. This allows for inclusion of stability constraints through eigenvalue regularizations of the network </a:t>
            </a:r>
            <a:r>
              <a:rPr lang="en-US" sz="1200" b="0" i="0" kern="1200" err="1">
                <a:solidFill>
                  <a:schemeClr val="tx1"/>
                </a:solidFill>
                <a:effectLst/>
                <a:latin typeface="+mn-lt"/>
                <a:ea typeface="+mn-ea"/>
                <a:cs typeface="+mn-cs"/>
              </a:rPr>
              <a:t>weights,state</a:t>
            </a:r>
            <a:r>
              <a:rPr lang="en-US" sz="1200" b="0" i="0" kern="1200">
                <a:solidFill>
                  <a:schemeClr val="tx1"/>
                </a:solidFill>
                <a:effectLst/>
                <a:latin typeface="+mn-lt"/>
                <a:ea typeface="+mn-ea"/>
                <a:cs typeface="+mn-cs"/>
              </a:rPr>
              <a:t> and input constraints, and other boundary </a:t>
            </a:r>
            <a:r>
              <a:rPr lang="en-US" sz="1200" b="0" i="0" kern="1200" err="1">
                <a:solidFill>
                  <a:schemeClr val="tx1"/>
                </a:solidFill>
                <a:effectLst/>
                <a:latin typeface="+mn-lt"/>
                <a:ea typeface="+mn-ea"/>
                <a:cs typeface="+mn-cs"/>
              </a:rPr>
              <a:t>conditionconstraints</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5"/>
          </p:nvPr>
        </p:nvSpPr>
        <p:spPr/>
        <p:txBody>
          <a:bodyPr/>
          <a:lstStyle/>
          <a:p>
            <a:fld id="{56F55362-50C5-480D-87AE-50F125AEED17}" type="slidenum">
              <a:rPr lang="en-US" smtClean="0"/>
              <a:t>4</a:t>
            </a:fld>
            <a:endParaRPr lang="en-US"/>
          </a:p>
        </p:txBody>
      </p:sp>
    </p:spTree>
    <p:extLst>
      <p:ext uri="{BB962C8B-B14F-4D97-AF65-F5344CB8AC3E}">
        <p14:creationId xmlns:p14="http://schemas.microsoft.com/office/powerpoint/2010/main" val="334798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116275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8</a:t>
            </a:fld>
            <a:endParaRPr lang="en-US"/>
          </a:p>
        </p:txBody>
      </p:sp>
    </p:spTree>
    <p:extLst>
      <p:ext uri="{BB962C8B-B14F-4D97-AF65-F5344CB8AC3E}">
        <p14:creationId xmlns:p14="http://schemas.microsoft.com/office/powerpoint/2010/main" val="1755553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atin typeface="Calibri" panose="020F0502020204030204" pitchFamily="34" charset="0"/>
                <a:cs typeface="Calibri" panose="020F0502020204030204" pitchFamily="34" charset="0"/>
              </a:rPr>
              <a:t>Use cases for accurate systems models</a:t>
            </a:r>
          </a:p>
          <a:p>
            <a:pPr lvl="2"/>
            <a:r>
              <a:rPr lang="en-US" sz="2400">
                <a:latin typeface="Calibri" panose="020F0502020204030204" pitchFamily="34" charset="0"/>
                <a:cs typeface="Calibri" panose="020F0502020204030204" pitchFamily="34" charset="0"/>
              </a:rPr>
              <a:t>Scientific discovery</a:t>
            </a:r>
          </a:p>
          <a:p>
            <a:pPr lvl="2"/>
            <a:r>
              <a:rPr lang="en-US" sz="2400">
                <a:latin typeface="Calibri" panose="020F0502020204030204" pitchFamily="34" charset="0"/>
                <a:cs typeface="Calibri" panose="020F0502020204030204" pitchFamily="34" charset="0"/>
              </a:rPr>
              <a:t>Support strategic decisions in dynamic environments</a:t>
            </a:r>
          </a:p>
          <a:p>
            <a:pPr lvl="2"/>
            <a:r>
              <a:rPr lang="en-US" sz="2400">
                <a:latin typeface="Calibri" panose="020F0502020204030204" pitchFamily="34" charset="0"/>
                <a:cs typeface="Calibri" panose="020F0502020204030204" pitchFamily="34" charset="0"/>
              </a:rPr>
              <a:t>Predictive maintenance</a:t>
            </a:r>
          </a:p>
          <a:p>
            <a:pPr lvl="2"/>
            <a:r>
              <a:rPr lang="en-US" sz="2400">
                <a:latin typeface="Calibri" panose="020F0502020204030204" pitchFamily="34" charset="0"/>
                <a:cs typeface="Calibri" panose="020F0502020204030204" pitchFamily="34" charset="0"/>
              </a:rPr>
              <a:t>Predictive control</a:t>
            </a:r>
          </a:p>
          <a:p>
            <a:pPr marL="0" indent="0">
              <a:buNone/>
            </a:pPr>
            <a:r>
              <a:rPr lang="en-US">
                <a:latin typeface="Calibri" panose="020F0502020204030204" pitchFamily="34" charset="0"/>
                <a:cs typeface="Calibri" panose="020F0502020204030204" pitchFamily="34" charset="0"/>
              </a:rPr>
              <a:t>Physics-based modeling infeasible for many critical real-world systems</a:t>
            </a:r>
          </a:p>
          <a:p>
            <a:pPr marL="1195388" lvl="2" indent="-365125"/>
            <a:r>
              <a:rPr lang="en-US" sz="2400">
                <a:latin typeface="Calibri" panose="020F0502020204030204" pitchFamily="34" charset="0"/>
                <a:cs typeface="Calibri" panose="020F0502020204030204" pitchFamily="34" charset="0"/>
              </a:rPr>
              <a:t>Missing information of underlying system dynamics</a:t>
            </a:r>
          </a:p>
          <a:p>
            <a:pPr marL="1195388" lvl="2" indent="-365125"/>
            <a:r>
              <a:rPr lang="en-US" sz="2400">
                <a:latin typeface="Calibri" panose="020F0502020204030204" pitchFamily="34" charset="0"/>
                <a:cs typeface="Calibri" panose="020F0502020204030204" pitchFamily="34" charset="0"/>
              </a:rPr>
              <a:t>Incomplete awareness of model state-space</a:t>
            </a:r>
          </a:p>
          <a:p>
            <a:pPr marL="1195388" lvl="2" indent="-365125"/>
            <a:r>
              <a:rPr lang="en-US" sz="2400">
                <a:latin typeface="Calibri" panose="020F0502020204030204" pitchFamily="34" charset="0"/>
                <a:cs typeface="Calibri" panose="020F0502020204030204" pitchFamily="34" charset="0"/>
              </a:rPr>
              <a:t>Limitations on available operational data</a:t>
            </a:r>
          </a:p>
          <a:p>
            <a:pPr marL="1195388" lvl="2" indent="-365125"/>
            <a:r>
              <a:rPr lang="en-US" sz="2400">
                <a:latin typeface="Calibri" panose="020F0502020204030204" pitchFamily="34" charset="0"/>
                <a:cs typeface="Calibri" panose="020F0502020204030204" pitchFamily="34" charset="0"/>
              </a:rPr>
              <a:t>Sometimes difficult to get real time simulations</a:t>
            </a:r>
          </a:p>
          <a:p>
            <a:pPr marL="0" indent="0">
              <a:buNone/>
            </a:pPr>
            <a:r>
              <a:rPr lang="en-US">
                <a:latin typeface="Calibri" panose="020F0502020204030204" pitchFamily="34" charset="0"/>
                <a:cs typeface="Calibri" panose="020F0502020204030204" pitchFamily="34" charset="0"/>
              </a:rPr>
              <a:t>Purely data driven approaches are unsuitable</a:t>
            </a:r>
          </a:p>
          <a:p>
            <a:pPr marL="1195388" lvl="2" indent="-365125"/>
            <a:r>
              <a:rPr lang="en-US" sz="2400">
                <a:latin typeface="Calibri" panose="020F0502020204030204" pitchFamily="34" charset="0"/>
                <a:cs typeface="Calibri" panose="020F0502020204030204" pitchFamily="34" charset="0"/>
              </a:rPr>
              <a:t>Poor sampling efficiency due to limited observational data</a:t>
            </a:r>
          </a:p>
          <a:p>
            <a:pPr marL="1195388" lvl="2" indent="-365125"/>
            <a:r>
              <a:rPr lang="en-US" sz="2400">
                <a:latin typeface="Calibri" panose="020F0502020204030204" pitchFamily="34" charset="0"/>
                <a:cs typeface="Calibri" panose="020F0502020204030204" pitchFamily="34" charset="0"/>
              </a:rPr>
              <a:t>Black box models lack operational safety guarantees </a:t>
            </a:r>
          </a:p>
          <a:p>
            <a:endParaRPr lang="en-US"/>
          </a:p>
        </p:txBody>
      </p:sp>
      <p:sp>
        <p:nvSpPr>
          <p:cNvPr id="4" name="Slide Number Placeholder 3"/>
          <p:cNvSpPr>
            <a:spLocks noGrp="1"/>
          </p:cNvSpPr>
          <p:nvPr>
            <p:ph type="sldNum" sz="quarter" idx="5"/>
          </p:nvPr>
        </p:nvSpPr>
        <p:spPr/>
        <p:txBody>
          <a:bodyPr/>
          <a:lstStyle/>
          <a:p>
            <a:fld id="{56F55362-50C5-480D-87AE-50F125AEED17}" type="slidenum">
              <a:rPr lang="en-US" smtClean="0"/>
              <a:t>10</a:t>
            </a:fld>
            <a:endParaRPr lang="en-US"/>
          </a:p>
        </p:txBody>
      </p:sp>
    </p:spTree>
    <p:extLst>
      <p:ext uri="{BB962C8B-B14F-4D97-AF65-F5344CB8AC3E}">
        <p14:creationId xmlns:p14="http://schemas.microsoft.com/office/powerpoint/2010/main" val="332041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F55362-50C5-480D-87AE-50F125AEED17}" type="slidenum">
              <a:rPr lang="en-US" smtClean="0"/>
              <a:t>11</a:t>
            </a:fld>
            <a:endParaRPr lang="en-US"/>
          </a:p>
        </p:txBody>
      </p:sp>
    </p:spTree>
    <p:extLst>
      <p:ext uri="{BB962C8B-B14F-4D97-AF65-F5344CB8AC3E}">
        <p14:creationId xmlns:p14="http://schemas.microsoft.com/office/powerpoint/2010/main" val="56124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F55362-50C5-480D-87AE-50F125AEED17}" type="slidenum">
              <a:rPr lang="en-US" smtClean="0"/>
              <a:t>12</a:t>
            </a:fld>
            <a:endParaRPr lang="en-US"/>
          </a:p>
        </p:txBody>
      </p:sp>
    </p:spTree>
    <p:extLst>
      <p:ext uri="{BB962C8B-B14F-4D97-AF65-F5344CB8AC3E}">
        <p14:creationId xmlns:p14="http://schemas.microsoft.com/office/powerpoint/2010/main" val="164329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F55362-50C5-480D-87AE-50F125AEED17}" type="slidenum">
              <a:rPr lang="en-US" smtClean="0"/>
              <a:t>13</a:t>
            </a:fld>
            <a:endParaRPr lang="en-US"/>
          </a:p>
        </p:txBody>
      </p:sp>
    </p:spTree>
    <p:extLst>
      <p:ext uri="{BB962C8B-B14F-4D97-AF65-F5344CB8AC3E}">
        <p14:creationId xmlns:p14="http://schemas.microsoft.com/office/powerpoint/2010/main" val="101165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1852-A851-4D31-B166-8950D95742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D4CA5-233B-4AC2-BCBC-582F3EBBF3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D503CA-BEF7-4608-AE1C-67688B0EBCAF}"/>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5" name="Footer Placeholder 4">
            <a:extLst>
              <a:ext uri="{FF2B5EF4-FFF2-40B4-BE49-F238E27FC236}">
                <a16:creationId xmlns:a16="http://schemas.microsoft.com/office/drawing/2014/main" id="{6D0E7BD7-70C0-4182-89E5-83EF4B9D5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069E9-3BB3-4AFA-AED9-090BA3C3601E}"/>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2581584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740B-D027-4788-BF10-FBEA6F7284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DC18FE-6B5C-4E92-99C5-23DEA3E7C0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13B00-D6AD-4A28-BFBA-C85D69EABFC7}"/>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5" name="Footer Placeholder 4">
            <a:extLst>
              <a:ext uri="{FF2B5EF4-FFF2-40B4-BE49-F238E27FC236}">
                <a16:creationId xmlns:a16="http://schemas.microsoft.com/office/drawing/2014/main" id="{3065DAF1-EFCE-4CFE-A068-D3999F5A3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2AB3D-1981-4E38-BFB6-C216238A5945}"/>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2964602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3B797A-2EE2-4A19-B1B8-710F3AA7B2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868599-E7C5-457A-8BBF-0389D7F681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E6D4A-D1F4-4B04-BE02-1ED1A40C3D47}"/>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5" name="Footer Placeholder 4">
            <a:extLst>
              <a:ext uri="{FF2B5EF4-FFF2-40B4-BE49-F238E27FC236}">
                <a16:creationId xmlns:a16="http://schemas.microsoft.com/office/drawing/2014/main" id="{F3A9B9DA-B757-4E22-B762-877BC81632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2120C5-8640-42F5-B0EA-BD5E5C9D4739}"/>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3751824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1/15/2021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Tree>
    <p:extLst>
      <p:ext uri="{BB962C8B-B14F-4D97-AF65-F5344CB8AC3E}">
        <p14:creationId xmlns:p14="http://schemas.microsoft.com/office/powerpoint/2010/main" val="300515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EF5D4-E16C-4CDE-8036-276BBA1C4C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611294-3420-4FF2-A31B-6809893DF5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F1755-3A2E-4EDC-8CE4-668CB56813FA}"/>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5" name="Footer Placeholder 4">
            <a:extLst>
              <a:ext uri="{FF2B5EF4-FFF2-40B4-BE49-F238E27FC236}">
                <a16:creationId xmlns:a16="http://schemas.microsoft.com/office/drawing/2014/main" id="{AD38C8A4-DCAD-440C-98EC-CC3E81F988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38E9D-EA4C-44D8-AB8B-04A1E7D7A850}"/>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645912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65E4-6EB9-4031-A277-5CBBC5DC3F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6BEF8F-5406-4A4B-910A-6D62F36415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ADF4F1-213C-4642-A1E1-A558D5C9A2CB}"/>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5" name="Footer Placeholder 4">
            <a:extLst>
              <a:ext uri="{FF2B5EF4-FFF2-40B4-BE49-F238E27FC236}">
                <a16:creationId xmlns:a16="http://schemas.microsoft.com/office/drawing/2014/main" id="{614D6D06-610A-40C3-A404-90F02EBE4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A0F1B-92E1-4E74-A9E3-F1B332B5D683}"/>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385185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97DCC-55B2-4DAB-B372-CE48ACAD5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1B6364-E3CA-48F5-869D-ACF31D8025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ACB287-556A-4809-B927-7E88A43BD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5378A4-AEDB-4B05-8D5D-9D50AD8AD30F}"/>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6" name="Footer Placeholder 5">
            <a:extLst>
              <a:ext uri="{FF2B5EF4-FFF2-40B4-BE49-F238E27FC236}">
                <a16:creationId xmlns:a16="http://schemas.microsoft.com/office/drawing/2014/main" id="{27226067-B70A-433C-95B0-39E8137375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C7642C-86EC-4C96-82BB-99A0CB2E2FAC}"/>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3869175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D9DD-4C62-425B-9D4C-15FA9A6B7A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8226F8-49CE-4504-922E-0D996A817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FB0C90-9DA6-40CF-8A85-713D9B64B7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C2A190-7104-46C9-8734-978FA257E5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1E1754-0D98-485F-A374-577EDCD0B3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ADCB4-F6FA-4954-AD6A-711819074D46}"/>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8" name="Footer Placeholder 7">
            <a:extLst>
              <a:ext uri="{FF2B5EF4-FFF2-40B4-BE49-F238E27FC236}">
                <a16:creationId xmlns:a16="http://schemas.microsoft.com/office/drawing/2014/main" id="{9D09BF55-AFAE-4199-A698-5E331E5951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3F9B40-8309-4349-A300-2C9F0F01ACB1}"/>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2197970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16F-F63C-4628-A7B9-2CE8D83744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3FF4C-9FD7-455C-A5F6-C792FD7F4A1B}"/>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4" name="Footer Placeholder 3">
            <a:extLst>
              <a:ext uri="{FF2B5EF4-FFF2-40B4-BE49-F238E27FC236}">
                <a16:creationId xmlns:a16="http://schemas.microsoft.com/office/drawing/2014/main" id="{775C127B-2911-4894-AF2A-19C9A644F9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7E97FD-799D-4E8E-8D1A-7FADD38CDB33}"/>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826465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60A5E-ABF1-47F2-B044-A1C7A25D37E5}"/>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3" name="Footer Placeholder 2">
            <a:extLst>
              <a:ext uri="{FF2B5EF4-FFF2-40B4-BE49-F238E27FC236}">
                <a16:creationId xmlns:a16="http://schemas.microsoft.com/office/drawing/2014/main" id="{F8DB6EED-FC39-48B8-B56A-26832AE1F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EEB9DD-842D-455D-B92C-369B4DB47CBA}"/>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226849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566A-CB1B-44D4-9BCA-12CB8F14D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025CFD-890A-46FB-98AC-73A90B901F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735349-E77F-4688-87A5-32C41C346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AF1EE6-65CD-415F-A211-036E65305F6D}"/>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6" name="Footer Placeholder 5">
            <a:extLst>
              <a:ext uri="{FF2B5EF4-FFF2-40B4-BE49-F238E27FC236}">
                <a16:creationId xmlns:a16="http://schemas.microsoft.com/office/drawing/2014/main" id="{178AEF22-5C14-47B5-B1C8-91CA60181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B8CB7-8515-43AB-AA9D-775686641FB0}"/>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439904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1C3A-1300-43FC-8BC1-8AE3D3D593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569A59-BD2C-4DA4-9E95-C5ECE1D2FF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AD3DD9-2142-4CD8-B591-7ED25608A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09EC0-9008-4464-BF28-133185DE8CC4}"/>
              </a:ext>
            </a:extLst>
          </p:cNvPr>
          <p:cNvSpPr>
            <a:spLocks noGrp="1"/>
          </p:cNvSpPr>
          <p:nvPr>
            <p:ph type="dt" sz="half" idx="10"/>
          </p:nvPr>
        </p:nvSpPr>
        <p:spPr/>
        <p:txBody>
          <a:bodyPr/>
          <a:lstStyle/>
          <a:p>
            <a:fld id="{561BD10F-65C0-45E4-8D3A-6832592849DC}" type="datetimeFigureOut">
              <a:rPr lang="en-US" smtClean="0"/>
              <a:t>1/15/2021</a:t>
            </a:fld>
            <a:endParaRPr lang="en-US"/>
          </a:p>
        </p:txBody>
      </p:sp>
      <p:sp>
        <p:nvSpPr>
          <p:cNvPr id="6" name="Footer Placeholder 5">
            <a:extLst>
              <a:ext uri="{FF2B5EF4-FFF2-40B4-BE49-F238E27FC236}">
                <a16:creationId xmlns:a16="http://schemas.microsoft.com/office/drawing/2014/main" id="{5BA846D5-BFC8-4792-9B27-E370832B87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C41D1-49E1-4A54-8EC3-7369954D423F}"/>
              </a:ext>
            </a:extLst>
          </p:cNvPr>
          <p:cNvSpPr>
            <a:spLocks noGrp="1"/>
          </p:cNvSpPr>
          <p:nvPr>
            <p:ph type="sldNum" sz="quarter" idx="12"/>
          </p:nvPr>
        </p:nvSpPr>
        <p:spPr/>
        <p:txBody>
          <a:bodyPr/>
          <a:lstStyle/>
          <a:p>
            <a:fld id="{2B4A0512-A690-4C8B-9EE5-3192C7B68C7C}" type="slidenum">
              <a:rPr lang="en-US" smtClean="0"/>
              <a:t>‹#›</a:t>
            </a:fld>
            <a:endParaRPr lang="en-US"/>
          </a:p>
        </p:txBody>
      </p:sp>
    </p:spTree>
    <p:extLst>
      <p:ext uri="{BB962C8B-B14F-4D97-AF65-F5344CB8AC3E}">
        <p14:creationId xmlns:p14="http://schemas.microsoft.com/office/powerpoint/2010/main" val="4114470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A58749-D63D-4F37-BC6F-7ADE775F34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36A955-85C9-4B46-8F0E-D584FF6A1B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EE1B32-6348-46A8-A3D0-597D91CA52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BD10F-65C0-45E4-8D3A-6832592849DC}" type="datetimeFigureOut">
              <a:rPr lang="en-US" smtClean="0"/>
              <a:t>1/15/2021</a:t>
            </a:fld>
            <a:endParaRPr lang="en-US"/>
          </a:p>
        </p:txBody>
      </p:sp>
      <p:sp>
        <p:nvSpPr>
          <p:cNvPr id="5" name="Footer Placeholder 4">
            <a:extLst>
              <a:ext uri="{FF2B5EF4-FFF2-40B4-BE49-F238E27FC236}">
                <a16:creationId xmlns:a16="http://schemas.microsoft.com/office/drawing/2014/main" id="{1C2F0304-C731-41EB-8691-4373DD3825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3F6757-2622-4059-9BA3-4E613DD6A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4A0512-A690-4C8B-9EE5-3192C7B68C7C}" type="slidenum">
              <a:rPr lang="en-US" smtClean="0"/>
              <a:t>‹#›</a:t>
            </a:fld>
            <a:endParaRPr lang="en-US"/>
          </a:p>
        </p:txBody>
      </p:sp>
    </p:spTree>
    <p:extLst>
      <p:ext uri="{BB962C8B-B14F-4D97-AF65-F5344CB8AC3E}">
        <p14:creationId xmlns:p14="http://schemas.microsoft.com/office/powerpoint/2010/main" val="578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fif"/><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arxiv.org/abs/2011.13492" TargetMode="External"/><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nnl/psl"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hyperlink" Target="https://github.com/pnnl/neuromancer" TargetMode="External"/><Relationship Id="rId4" Type="http://schemas.openxmlformats.org/officeDocument/2006/relationships/hyperlink" Target="https://github.com/pnnl/sli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julialang.org/blog/2019/01/fluxdiffeq/"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search/cs?searchtype=author&amp;query=Battaglia%2C+P+W"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yuritan.nl/posts/prediction_uncertaint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470.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arxiv.org/abs/1505.0542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arxiv.org/abs/2004.10883"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163ADCC-580E-4EC7-B66A-83E01B7DD1A9}"/>
              </a:ext>
            </a:extLst>
          </p:cNvPr>
          <p:cNvSpPr>
            <a:spLocks noGrp="1"/>
          </p:cNvSpPr>
          <p:nvPr>
            <p:ph type="title"/>
          </p:nvPr>
        </p:nvSpPr>
        <p:spPr>
          <a:xfrm>
            <a:off x="5309293" y="3746665"/>
            <a:ext cx="6574867" cy="1516014"/>
          </a:xfrm>
        </p:spPr>
        <p:txBody>
          <a:bodyPr vert="horz" lIns="91440" tIns="45720" rIns="91440" bIns="45720" rtlCol="0" anchor="b">
            <a:noAutofit/>
          </a:bodyPr>
          <a:lstStyle/>
          <a:p>
            <a:r>
              <a:rPr lang="en-US" sz="4000" dirty="0">
                <a:solidFill>
                  <a:schemeClr val="bg1"/>
                </a:solidFill>
              </a:rPr>
              <a:t>Deep Learning of Dynamics</a:t>
            </a:r>
            <a:br>
              <a:rPr lang="en-US" sz="4000" dirty="0">
                <a:solidFill>
                  <a:schemeClr val="bg1"/>
                </a:solidFill>
              </a:rPr>
            </a:br>
            <a:r>
              <a:rPr lang="en-US" sz="4000" dirty="0" err="1">
                <a:solidFill>
                  <a:schemeClr val="bg1"/>
                </a:solidFill>
              </a:rPr>
              <a:t>Dynamics</a:t>
            </a:r>
            <a:r>
              <a:rPr lang="en-US" sz="4000" dirty="0">
                <a:solidFill>
                  <a:schemeClr val="bg1"/>
                </a:solidFill>
              </a:rPr>
              <a:t> of Deep Learning</a:t>
            </a:r>
            <a:br>
              <a:rPr lang="en-US" sz="4000" dirty="0">
                <a:solidFill>
                  <a:schemeClr val="bg1"/>
                </a:solidFill>
              </a:rPr>
            </a:br>
            <a:endParaRPr lang="en-US" sz="4000" b="1" kern="1200" dirty="0">
              <a:solidFill>
                <a:schemeClr val="bg1"/>
              </a:solidFill>
            </a:endParaRPr>
          </a:p>
        </p:txBody>
      </p:sp>
      <p:pic>
        <p:nvPicPr>
          <p:cNvPr id="12" name="Picture 11" descr="Diagram&#10;&#10;Description automatically generated">
            <a:extLst>
              <a:ext uri="{FF2B5EF4-FFF2-40B4-BE49-F238E27FC236}">
                <a16:creationId xmlns:a16="http://schemas.microsoft.com/office/drawing/2014/main" id="{B4115667-DE5D-401A-ABC5-366453487665}"/>
              </a:ext>
            </a:extLst>
          </p:cNvPr>
          <p:cNvPicPr>
            <a:picLocks noChangeAspect="1"/>
          </p:cNvPicPr>
          <p:nvPr/>
        </p:nvPicPr>
        <p:blipFill rotWithShape="1">
          <a:blip r:embed="rId2">
            <a:extLst>
              <a:ext uri="{28A0092B-C50C-407E-A947-70E740481C1C}">
                <a14:useLocalDpi xmlns:a14="http://schemas.microsoft.com/office/drawing/2010/main" val="0"/>
              </a:ext>
            </a:extLst>
          </a:blip>
          <a:srcRect l="22044" r="459" b="-1"/>
          <a:stretch/>
        </p:blipFill>
        <p:spPr>
          <a:xfrm>
            <a:off x="341711" y="3450968"/>
            <a:ext cx="4151681" cy="3026834"/>
          </a:xfrm>
          <a:prstGeom prst="rect">
            <a:avLst/>
          </a:prstGeom>
        </p:spPr>
      </p:pic>
      <p:pic>
        <p:nvPicPr>
          <p:cNvPr id="8" name="Picture 7" descr="A picture containing building, colorful, table, light&#10;&#10;Description automatically generated">
            <a:extLst>
              <a:ext uri="{FF2B5EF4-FFF2-40B4-BE49-F238E27FC236}">
                <a16:creationId xmlns:a16="http://schemas.microsoft.com/office/drawing/2014/main" id="{E091885B-8A3C-4AA8-997D-1B3986203F9C}"/>
              </a:ext>
            </a:extLst>
          </p:cNvPr>
          <p:cNvPicPr>
            <a:picLocks noChangeAspect="1"/>
          </p:cNvPicPr>
          <p:nvPr/>
        </p:nvPicPr>
        <p:blipFill rotWithShape="1">
          <a:blip r:embed="rId3">
            <a:extLst>
              <a:ext uri="{28A0092B-C50C-407E-A947-70E740481C1C}">
                <a14:useLocalDpi xmlns:a14="http://schemas.microsoft.com/office/drawing/2010/main" val="0"/>
              </a:ext>
            </a:extLst>
          </a:blip>
          <a:srcRect l="12347" r="8516" b="1"/>
          <a:stretch/>
        </p:blipFill>
        <p:spPr>
          <a:xfrm>
            <a:off x="4638955" y="321733"/>
            <a:ext cx="3539976" cy="2985818"/>
          </a:xfrm>
          <a:prstGeom prst="rect">
            <a:avLst/>
          </a:prstGeom>
        </p:spPr>
      </p:pic>
      <p:pic>
        <p:nvPicPr>
          <p:cNvPr id="13" name="Picture 12" descr="A picture containing grass, laying, lying, gray&#10;&#10;Description automatically generated">
            <a:extLst>
              <a:ext uri="{FF2B5EF4-FFF2-40B4-BE49-F238E27FC236}">
                <a16:creationId xmlns:a16="http://schemas.microsoft.com/office/drawing/2014/main" id="{E9B0141B-E6C3-4BF7-8C5B-CDE10A8EECF7}"/>
              </a:ext>
            </a:extLst>
          </p:cNvPr>
          <p:cNvPicPr>
            <a:picLocks noChangeAspect="1"/>
          </p:cNvPicPr>
          <p:nvPr/>
        </p:nvPicPr>
        <p:blipFill rotWithShape="1">
          <a:blip r:embed="rId4">
            <a:extLst>
              <a:ext uri="{28A0092B-C50C-407E-A947-70E740481C1C}">
                <a14:useLocalDpi xmlns:a14="http://schemas.microsoft.com/office/drawing/2010/main" val="0"/>
              </a:ext>
            </a:extLst>
          </a:blip>
          <a:srcRect t="7001" r="3" b="25441"/>
          <a:stretch/>
        </p:blipFill>
        <p:spPr>
          <a:xfrm>
            <a:off x="8348570" y="321734"/>
            <a:ext cx="3535590" cy="2985818"/>
          </a:xfrm>
          <a:prstGeom prst="rect">
            <a:avLst/>
          </a:prstGeom>
        </p:spPr>
      </p:pic>
      <p:cxnSp>
        <p:nvCxnSpPr>
          <p:cNvPr id="29" name="Straight Connector 21">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Picture 14" descr="A sunset over a body of water&#10;&#10;Description automatically generated">
            <a:extLst>
              <a:ext uri="{FF2B5EF4-FFF2-40B4-BE49-F238E27FC236}">
                <a16:creationId xmlns:a16="http://schemas.microsoft.com/office/drawing/2014/main" id="{54F6AA71-EA85-4E37-BC16-9BCD72A655FF}"/>
              </a:ext>
            </a:extLst>
          </p:cNvPr>
          <p:cNvPicPr>
            <a:picLocks noChangeAspect="1"/>
          </p:cNvPicPr>
          <p:nvPr/>
        </p:nvPicPr>
        <p:blipFill rotWithShape="1">
          <a:blip r:embed="rId5">
            <a:extLst>
              <a:ext uri="{28A0092B-C50C-407E-A947-70E740481C1C}">
                <a14:useLocalDpi xmlns:a14="http://schemas.microsoft.com/office/drawing/2010/main" val="0"/>
              </a:ext>
            </a:extLst>
          </a:blip>
          <a:srcRect t="2997" r="-1" b="-1"/>
          <a:stretch/>
        </p:blipFill>
        <p:spPr>
          <a:xfrm>
            <a:off x="393684" y="321733"/>
            <a:ext cx="4160452" cy="3026833"/>
          </a:xfrm>
          <a:prstGeom prst="rect">
            <a:avLst/>
          </a:prstGeom>
        </p:spPr>
      </p:pic>
      <p:sp>
        <p:nvSpPr>
          <p:cNvPr id="16" name="Rectangle 15">
            <a:extLst>
              <a:ext uri="{FF2B5EF4-FFF2-40B4-BE49-F238E27FC236}">
                <a16:creationId xmlns:a16="http://schemas.microsoft.com/office/drawing/2014/main" id="{2F82A3CA-830F-4B61-9EA2-6F2D9FCFCB3A}"/>
              </a:ext>
            </a:extLst>
          </p:cNvPr>
          <p:cNvSpPr/>
          <p:nvPr/>
        </p:nvSpPr>
        <p:spPr>
          <a:xfrm>
            <a:off x="5094328" y="4827533"/>
            <a:ext cx="6745873" cy="615553"/>
          </a:xfrm>
          <a:prstGeom prst="rect">
            <a:avLst/>
          </a:prstGeom>
        </p:spPr>
        <p:txBody>
          <a:bodyPr wrap="square">
            <a:spAutoFit/>
          </a:bodyPr>
          <a:lstStyle/>
          <a:p>
            <a:r>
              <a:rPr lang="en-US" b="1" dirty="0">
                <a:solidFill>
                  <a:schemeClr val="bg1"/>
                </a:solidFill>
              </a:rPr>
              <a:t>Ján </a:t>
            </a:r>
            <a:r>
              <a:rPr lang="en-US" b="1" dirty="0" err="1">
                <a:solidFill>
                  <a:schemeClr val="bg1"/>
                </a:solidFill>
              </a:rPr>
              <a:t>Drgoňa</a:t>
            </a:r>
            <a:r>
              <a:rPr lang="en-US" b="1" dirty="0">
                <a:solidFill>
                  <a:schemeClr val="bg1"/>
                </a:solidFill>
              </a:rPr>
              <a:t> </a:t>
            </a:r>
            <a:br>
              <a:rPr lang="en-US" dirty="0">
                <a:solidFill>
                  <a:schemeClr val="bg1"/>
                </a:solidFill>
              </a:rPr>
            </a:br>
            <a:r>
              <a:rPr lang="en-US" sz="1600" dirty="0">
                <a:solidFill>
                  <a:schemeClr val="bg1"/>
                </a:solidFill>
              </a:rPr>
              <a:t>Collaborators: Aaron Tuor, Elliott Skomski, Soumya Vasisht, Draguna Vrabie </a:t>
            </a:r>
          </a:p>
        </p:txBody>
      </p:sp>
      <p:sp>
        <p:nvSpPr>
          <p:cNvPr id="17" name="Rectangle 16">
            <a:extLst>
              <a:ext uri="{FF2B5EF4-FFF2-40B4-BE49-F238E27FC236}">
                <a16:creationId xmlns:a16="http://schemas.microsoft.com/office/drawing/2014/main" id="{2DACFC8E-DC3E-4618-A4EE-8A56E8ADA5E6}"/>
              </a:ext>
            </a:extLst>
          </p:cNvPr>
          <p:cNvSpPr/>
          <p:nvPr/>
        </p:nvSpPr>
        <p:spPr>
          <a:xfrm>
            <a:off x="5094328" y="5499381"/>
            <a:ext cx="6096000" cy="923330"/>
          </a:xfrm>
          <a:prstGeom prst="rect">
            <a:avLst/>
          </a:prstGeom>
        </p:spPr>
        <p:txBody>
          <a:bodyPr>
            <a:spAutoFit/>
          </a:bodyPr>
          <a:lstStyle/>
          <a:p>
            <a:r>
              <a:rPr lang="en-US" dirty="0">
                <a:solidFill>
                  <a:schemeClr val="bg1"/>
                </a:solidFill>
              </a:rPr>
              <a:t>Pacific Northwest National Laboratory</a:t>
            </a:r>
          </a:p>
          <a:p>
            <a:br>
              <a:rPr lang="en-US" dirty="0">
                <a:solidFill>
                  <a:schemeClr val="bg1"/>
                </a:solidFill>
              </a:rPr>
            </a:br>
            <a:r>
              <a:rPr lang="en-US" dirty="0">
                <a:solidFill>
                  <a:schemeClr val="bg1"/>
                </a:solidFill>
              </a:rPr>
              <a:t>DnC2S meeting		January 15, 2021</a:t>
            </a:r>
          </a:p>
        </p:txBody>
      </p:sp>
      <p:pic>
        <p:nvPicPr>
          <p:cNvPr id="25" name="Picture 24">
            <a:extLst>
              <a:ext uri="{FF2B5EF4-FFF2-40B4-BE49-F238E27FC236}">
                <a16:creationId xmlns:a16="http://schemas.microsoft.com/office/drawing/2014/main" id="{9B2DA874-13E1-4BA7-9175-0F6CB77F54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746" y="5727383"/>
            <a:ext cx="1066800" cy="1041020"/>
          </a:xfrm>
          <a:prstGeom prst="rect">
            <a:avLst/>
          </a:prstGeom>
        </p:spPr>
      </p:pic>
      <p:sp>
        <p:nvSpPr>
          <p:cNvPr id="2" name="Rectangle 1">
            <a:extLst>
              <a:ext uri="{FF2B5EF4-FFF2-40B4-BE49-F238E27FC236}">
                <a16:creationId xmlns:a16="http://schemas.microsoft.com/office/drawing/2014/main" id="{41CB3CC4-5D02-4CB3-AA90-BB2B17C0B028}"/>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413712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963613"/>
          </a:xfrm>
        </p:spPr>
        <p:txBody>
          <a:bodyPr vert="horz" lIns="0" tIns="45720" rIns="91440" bIns="45720" rtlCol="0" anchor="b">
            <a:normAutofit/>
          </a:bodyPr>
          <a:lstStyle/>
          <a:p>
            <a:pPr algn="ctr"/>
            <a:r>
              <a:rPr lang="en-US" sz="3000" b="1" dirty="0">
                <a:solidFill>
                  <a:srgbClr val="D57500"/>
                </a:solidFill>
                <a:latin typeface="Arial"/>
                <a:cs typeface="Arial"/>
              </a:rPr>
              <a:t>Differentiable Predictive Control of </a:t>
            </a:r>
            <a:br>
              <a:rPr lang="en-US" sz="3000" b="1" dirty="0">
                <a:solidFill>
                  <a:srgbClr val="D57500"/>
                </a:solidFill>
                <a:latin typeface="Arial"/>
                <a:cs typeface="Arial"/>
              </a:rPr>
            </a:br>
            <a:r>
              <a:rPr lang="en-US" sz="3000" b="1" dirty="0">
                <a:solidFill>
                  <a:srgbClr val="D57500"/>
                </a:solidFill>
                <a:latin typeface="Arial"/>
                <a:cs typeface="Arial"/>
              </a:rPr>
              <a:t>Unknown Dynamical Systems</a:t>
            </a:r>
            <a:endParaRPr lang="en-US" sz="3000" b="1" dirty="0">
              <a:solidFill>
                <a:srgbClr val="D57500"/>
              </a:solidFill>
              <a:latin typeface="Arial"/>
              <a:ea typeface="+mn-ea"/>
              <a:cs typeface="Arial"/>
            </a:endParaRPr>
          </a:p>
        </p:txBody>
      </p:sp>
      <p:pic>
        <p:nvPicPr>
          <p:cNvPr id="18" name="Picture 17">
            <a:extLst>
              <a:ext uri="{FF2B5EF4-FFF2-40B4-BE49-F238E27FC236}">
                <a16:creationId xmlns:a16="http://schemas.microsoft.com/office/drawing/2014/main" id="{DDD47444-FEB8-47A8-9576-C6D19DED9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21" y="2237642"/>
            <a:ext cx="4781633" cy="4312846"/>
          </a:xfrm>
          <a:prstGeom prst="rect">
            <a:avLst/>
          </a:prstGeom>
        </p:spPr>
      </p:pic>
      <p:pic>
        <p:nvPicPr>
          <p:cNvPr id="4" name="Picture 3">
            <a:extLst>
              <a:ext uri="{FF2B5EF4-FFF2-40B4-BE49-F238E27FC236}">
                <a16:creationId xmlns:a16="http://schemas.microsoft.com/office/drawing/2014/main" id="{925E2EB1-CC95-4273-A43C-F8C047D626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039" y="2046997"/>
            <a:ext cx="5882053" cy="4631471"/>
          </a:xfrm>
          <a:prstGeom prst="rect">
            <a:avLst/>
          </a:prstGeom>
        </p:spPr>
      </p:pic>
      <p:sp>
        <p:nvSpPr>
          <p:cNvPr id="8" name="Rectangle 7">
            <a:extLst>
              <a:ext uri="{FF2B5EF4-FFF2-40B4-BE49-F238E27FC236}">
                <a16:creationId xmlns:a16="http://schemas.microsoft.com/office/drawing/2014/main" id="{161E3FC1-BEBE-483D-9DB8-4B87F60C2D4A}"/>
              </a:ext>
            </a:extLst>
          </p:cNvPr>
          <p:cNvSpPr/>
          <p:nvPr/>
        </p:nvSpPr>
        <p:spPr>
          <a:xfrm>
            <a:off x="1681106" y="1547549"/>
            <a:ext cx="2847831" cy="369332"/>
          </a:xfrm>
          <a:prstGeom prst="rect">
            <a:avLst/>
          </a:prstGeom>
        </p:spPr>
        <p:txBody>
          <a:bodyPr wrap="none">
            <a:spAutoFit/>
          </a:bodyPr>
          <a:lstStyle/>
          <a:p>
            <a:r>
              <a:rPr lang="en-US" dirty="0"/>
              <a:t>Step 1: System identification</a:t>
            </a:r>
          </a:p>
        </p:txBody>
      </p:sp>
      <p:sp>
        <p:nvSpPr>
          <p:cNvPr id="24" name="Rectangle 23">
            <a:extLst>
              <a:ext uri="{FF2B5EF4-FFF2-40B4-BE49-F238E27FC236}">
                <a16:creationId xmlns:a16="http://schemas.microsoft.com/office/drawing/2014/main" id="{8961DA19-EF59-4F00-98BF-948BC09FB8BD}"/>
              </a:ext>
            </a:extLst>
          </p:cNvPr>
          <p:cNvSpPr/>
          <p:nvPr/>
        </p:nvSpPr>
        <p:spPr>
          <a:xfrm>
            <a:off x="6269226" y="1547549"/>
            <a:ext cx="4990405" cy="369332"/>
          </a:xfrm>
          <a:prstGeom prst="rect">
            <a:avLst/>
          </a:prstGeom>
        </p:spPr>
        <p:txBody>
          <a:bodyPr wrap="none">
            <a:spAutoFit/>
          </a:bodyPr>
          <a:lstStyle/>
          <a:p>
            <a:r>
              <a:rPr lang="en-US" dirty="0"/>
              <a:t>Step 2: Policy optimization by model differentiation</a:t>
            </a:r>
          </a:p>
        </p:txBody>
      </p:sp>
    </p:spTree>
    <p:extLst>
      <p:ext uri="{BB962C8B-B14F-4D97-AF65-F5344CB8AC3E}">
        <p14:creationId xmlns:p14="http://schemas.microsoft.com/office/powerpoint/2010/main" val="3403060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538C-2745-4BB2-9C3B-891F53DF1659}"/>
              </a:ext>
            </a:extLst>
          </p:cNvPr>
          <p:cNvSpPr>
            <a:spLocks noGrp="1"/>
          </p:cNvSpPr>
          <p:nvPr>
            <p:ph type="title"/>
          </p:nvPr>
        </p:nvSpPr>
        <p:spPr>
          <a:xfrm>
            <a:off x="838200" y="365126"/>
            <a:ext cx="10515600" cy="590320"/>
          </a:xfrm>
        </p:spPr>
        <p:txBody>
          <a:bodyPr vert="horz" lIns="0" tIns="45720" rIns="91440" bIns="45720" rtlCol="0" anchor="b">
            <a:normAutofit/>
          </a:bodyPr>
          <a:lstStyle/>
          <a:p>
            <a:pPr algn="ctr"/>
            <a:r>
              <a:rPr lang="en-US" sz="3000" b="1" dirty="0">
                <a:solidFill>
                  <a:srgbClr val="D57500"/>
                </a:solidFill>
                <a:latin typeface="Arial"/>
                <a:ea typeface="+mn-ea"/>
                <a:cs typeface="Arial"/>
              </a:rPr>
              <a:t>Connections of DPC with Model Predictive Control</a:t>
            </a:r>
          </a:p>
        </p:txBody>
      </p:sp>
      <p:pic>
        <p:nvPicPr>
          <p:cNvPr id="6" name="Picture 5">
            <a:extLst>
              <a:ext uri="{FF2B5EF4-FFF2-40B4-BE49-F238E27FC236}">
                <a16:creationId xmlns:a16="http://schemas.microsoft.com/office/drawing/2014/main" id="{84EA0222-067F-E743-9B1F-4D1BB1D7A18D}"/>
              </a:ext>
            </a:extLst>
          </p:cNvPr>
          <p:cNvPicPr>
            <a:picLocks noChangeAspect="1"/>
          </p:cNvPicPr>
          <p:nvPr/>
        </p:nvPicPr>
        <p:blipFill>
          <a:blip r:embed="rId3"/>
          <a:stretch>
            <a:fillRect/>
          </a:stretch>
        </p:blipFill>
        <p:spPr>
          <a:xfrm>
            <a:off x="2041128" y="1331652"/>
            <a:ext cx="8109745" cy="4194696"/>
          </a:xfrm>
          <a:prstGeom prst="rect">
            <a:avLst/>
          </a:prstGeom>
        </p:spPr>
      </p:pic>
      <p:sp>
        <p:nvSpPr>
          <p:cNvPr id="7" name="Content Placeholder 2">
            <a:extLst>
              <a:ext uri="{FF2B5EF4-FFF2-40B4-BE49-F238E27FC236}">
                <a16:creationId xmlns:a16="http://schemas.microsoft.com/office/drawing/2014/main" id="{CAF62FBB-B404-BD43-8B8A-500B239DD06A}"/>
              </a:ext>
            </a:extLst>
          </p:cNvPr>
          <p:cNvSpPr>
            <a:spLocks noGrp="1"/>
          </p:cNvSpPr>
          <p:nvPr>
            <p:ph idx="1"/>
          </p:nvPr>
        </p:nvSpPr>
        <p:spPr>
          <a:xfrm>
            <a:off x="838200" y="5521390"/>
            <a:ext cx="10515600" cy="381164"/>
          </a:xfrm>
        </p:spPr>
        <p:txBody>
          <a:bodyPr>
            <a:normAutofit/>
          </a:bodyPr>
          <a:lstStyle/>
          <a:p>
            <a:pPr marL="0" indent="0" algn="ctr">
              <a:buNone/>
            </a:pPr>
            <a:r>
              <a:rPr lang="en-US" sz="2000"/>
              <a:t>Formulation of MPC problem as a constrained deep learning model</a:t>
            </a:r>
          </a:p>
        </p:txBody>
      </p:sp>
      <p:sp>
        <p:nvSpPr>
          <p:cNvPr id="9" name="Content Placeholder 2">
            <a:extLst>
              <a:ext uri="{FF2B5EF4-FFF2-40B4-BE49-F238E27FC236}">
                <a16:creationId xmlns:a16="http://schemas.microsoft.com/office/drawing/2014/main" id="{ACF08115-EFF3-114D-BF4C-D12588BC7DC5}"/>
              </a:ext>
            </a:extLst>
          </p:cNvPr>
          <p:cNvSpPr txBox="1">
            <a:spLocks/>
          </p:cNvSpPr>
          <p:nvPr/>
        </p:nvSpPr>
        <p:spPr>
          <a:xfrm>
            <a:off x="838200" y="6068142"/>
            <a:ext cx="10377488" cy="424732"/>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a:latin typeface="Calibri (Body)"/>
              </a:rPr>
              <a:t>Jan </a:t>
            </a:r>
            <a:r>
              <a:rPr lang="en-US" sz="1200" err="1">
                <a:latin typeface="Calibri (Body)"/>
              </a:rPr>
              <a:t>Drgona</a:t>
            </a:r>
            <a:r>
              <a:rPr lang="en-US" sz="1200">
                <a:latin typeface="Calibri (Body)"/>
              </a:rPr>
              <a:t>, Aaron </a:t>
            </a:r>
            <a:r>
              <a:rPr lang="en-US" sz="1200" err="1">
                <a:latin typeface="Calibri (Body)"/>
              </a:rPr>
              <a:t>Tuor</a:t>
            </a:r>
            <a:r>
              <a:rPr lang="en-US" sz="1200">
                <a:latin typeface="Calibri (Body)"/>
              </a:rPr>
              <a:t>, </a:t>
            </a:r>
            <a:r>
              <a:rPr lang="en-US" sz="1200" err="1">
                <a:latin typeface="Calibri (Body)"/>
              </a:rPr>
              <a:t>Draguna</a:t>
            </a:r>
            <a:r>
              <a:rPr lang="en-US" sz="1200">
                <a:latin typeface="Calibri (Body)"/>
              </a:rPr>
              <a:t> </a:t>
            </a:r>
            <a:r>
              <a:rPr lang="en-US" sz="1200" err="1">
                <a:latin typeface="Calibri (Body)"/>
              </a:rPr>
              <a:t>Vrabie</a:t>
            </a:r>
            <a:r>
              <a:rPr lang="en-US" sz="1200">
                <a:latin typeface="Calibri (Body)"/>
              </a:rPr>
              <a:t>, Constrained Physics-Informed Deep Learning for Stable System Identification and Control of Linear Systems,</a:t>
            </a:r>
            <a:br>
              <a:rPr lang="en-US" sz="1200">
                <a:latin typeface="Calibri (Body)"/>
              </a:rPr>
            </a:br>
            <a:r>
              <a:rPr lang="en-US" sz="1200">
                <a:latin typeface="Calibri (Body)"/>
              </a:rPr>
              <a:t>Code release: https://</a:t>
            </a:r>
            <a:r>
              <a:rPr lang="en-US" sz="1200" err="1">
                <a:latin typeface="Calibri (Body)"/>
              </a:rPr>
              <a:t>github.com</a:t>
            </a:r>
            <a:r>
              <a:rPr lang="en-US" sz="1200">
                <a:latin typeface="Calibri (Body)"/>
              </a:rPr>
              <a:t>/</a:t>
            </a:r>
            <a:r>
              <a:rPr lang="en-US" sz="1200" err="1">
                <a:latin typeface="Calibri (Body)"/>
              </a:rPr>
              <a:t>pnnl</a:t>
            </a:r>
            <a:r>
              <a:rPr lang="en-US" sz="1200">
                <a:latin typeface="Calibri (Body)"/>
              </a:rPr>
              <a:t>/deps_arXiv2020</a:t>
            </a:r>
          </a:p>
        </p:txBody>
      </p:sp>
    </p:spTree>
    <p:extLst>
      <p:ext uri="{BB962C8B-B14F-4D97-AF65-F5344CB8AC3E}">
        <p14:creationId xmlns:p14="http://schemas.microsoft.com/office/powerpoint/2010/main" val="1455283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538C-2745-4BB2-9C3B-891F53DF1659}"/>
              </a:ext>
            </a:extLst>
          </p:cNvPr>
          <p:cNvSpPr>
            <a:spLocks noGrp="1"/>
          </p:cNvSpPr>
          <p:nvPr>
            <p:ph type="title"/>
          </p:nvPr>
        </p:nvSpPr>
        <p:spPr>
          <a:xfrm>
            <a:off x="838200" y="365126"/>
            <a:ext cx="10515600" cy="877888"/>
          </a:xfrm>
        </p:spPr>
        <p:txBody>
          <a:bodyPr vert="horz" lIns="0" tIns="45720" rIns="91440" bIns="45720" rtlCol="0" anchor="b">
            <a:normAutofit/>
          </a:bodyPr>
          <a:lstStyle/>
          <a:p>
            <a:pPr algn="ctr"/>
            <a:r>
              <a:rPr lang="en-US" sz="3000" b="1">
                <a:solidFill>
                  <a:srgbClr val="D57500"/>
                </a:solidFill>
                <a:latin typeface="Arial"/>
                <a:ea typeface="+mn-ea"/>
                <a:cs typeface="Arial"/>
              </a:rPr>
              <a:t>Physics Informed DPC of Unknown Linear System</a:t>
            </a:r>
          </a:p>
        </p:txBody>
      </p:sp>
      <p:sp>
        <p:nvSpPr>
          <p:cNvPr id="7" name="Content Placeholder 2">
            <a:extLst>
              <a:ext uri="{FF2B5EF4-FFF2-40B4-BE49-F238E27FC236}">
                <a16:creationId xmlns:a16="http://schemas.microsoft.com/office/drawing/2014/main" id="{CAF62FBB-B404-BD43-8B8A-500B239DD06A}"/>
              </a:ext>
            </a:extLst>
          </p:cNvPr>
          <p:cNvSpPr>
            <a:spLocks noGrp="1"/>
          </p:cNvSpPr>
          <p:nvPr>
            <p:ph idx="1"/>
          </p:nvPr>
        </p:nvSpPr>
        <p:spPr>
          <a:xfrm>
            <a:off x="1308041" y="4801574"/>
            <a:ext cx="4876800" cy="1005135"/>
          </a:xfrm>
        </p:spPr>
        <p:txBody>
          <a:bodyPr>
            <a:normAutofit/>
          </a:bodyPr>
          <a:lstStyle/>
          <a:p>
            <a:pPr marL="0" indent="0" algn="ctr">
              <a:buNone/>
            </a:pPr>
            <a:r>
              <a:rPr lang="en-US" sz="1400"/>
              <a:t>Closed loop trajectories. Top: controlled state (orange), internal model predictions (blue), given reference (dashed blue), and constraints (dashed black). Middle: control action (blue) and bounds (dashed black). Bottom: disturbances</a:t>
            </a:r>
          </a:p>
        </p:txBody>
      </p:sp>
      <p:pic>
        <p:nvPicPr>
          <p:cNvPr id="8" name="Picture 7" descr="Chart, bar chart&#10;&#10;Description automatically generated">
            <a:extLst>
              <a:ext uri="{FF2B5EF4-FFF2-40B4-BE49-F238E27FC236}">
                <a16:creationId xmlns:a16="http://schemas.microsoft.com/office/drawing/2014/main" id="{55ACC898-E688-0449-965F-A3079B948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9495" y="1438309"/>
            <a:ext cx="4422691" cy="3363265"/>
          </a:xfrm>
          <a:prstGeom prst="rect">
            <a:avLst/>
          </a:prstGeom>
        </p:spPr>
      </p:pic>
      <p:pic>
        <p:nvPicPr>
          <p:cNvPr id="9" name="Picture 8">
            <a:extLst>
              <a:ext uri="{FF2B5EF4-FFF2-40B4-BE49-F238E27FC236}">
                <a16:creationId xmlns:a16="http://schemas.microsoft.com/office/drawing/2014/main" id="{3F5EDA37-31EC-ED4F-97AC-5F1F5690E746}"/>
              </a:ext>
            </a:extLst>
          </p:cNvPr>
          <p:cNvPicPr>
            <a:picLocks noChangeAspect="1"/>
          </p:cNvPicPr>
          <p:nvPr/>
        </p:nvPicPr>
        <p:blipFill>
          <a:blip r:embed="rId4"/>
          <a:stretch>
            <a:fillRect/>
          </a:stretch>
        </p:blipFill>
        <p:spPr>
          <a:xfrm>
            <a:off x="1188251" y="1438309"/>
            <a:ext cx="5361244" cy="3363265"/>
          </a:xfrm>
          <a:prstGeom prst="rect">
            <a:avLst/>
          </a:prstGeom>
        </p:spPr>
      </p:pic>
      <p:sp>
        <p:nvSpPr>
          <p:cNvPr id="10" name="Content Placeholder 2">
            <a:extLst>
              <a:ext uri="{FF2B5EF4-FFF2-40B4-BE49-F238E27FC236}">
                <a16:creationId xmlns:a16="http://schemas.microsoft.com/office/drawing/2014/main" id="{E6B7CB38-5EC8-1E4F-AF41-420ACFC0BEB1}"/>
              </a:ext>
            </a:extLst>
          </p:cNvPr>
          <p:cNvSpPr txBox="1">
            <a:spLocks/>
          </p:cNvSpPr>
          <p:nvPr/>
        </p:nvSpPr>
        <p:spPr>
          <a:xfrm>
            <a:off x="6415153" y="4861984"/>
            <a:ext cx="4691373" cy="1206158"/>
          </a:xfrm>
          <a:prstGeom prst="rect">
            <a:avLst/>
          </a:prstGeom>
        </p:spPr>
        <p:txBody>
          <a:bodyPr vert="horz" lIns="91440" tIns="45720" rIns="91440" bIns="45720" rtlCol="0">
            <a:normAutofit lnSpcReduction="10000"/>
          </a:bodyPr>
          <a:lstStyle>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Control performance comparison in simulations with parametric and additive uncertainties. Control Strategies: MPC, Robust MPC , Stochastic MPC, LQR, LQI, A2C: Asynchronous, deterministic variant of Advantage Actor Critic, ACKTR: Actor Critic using Kronecker-Factored Trust Region, PPO2: Proximal Policy Optimization</a:t>
            </a:r>
          </a:p>
        </p:txBody>
      </p:sp>
      <p:sp>
        <p:nvSpPr>
          <p:cNvPr id="12" name="Content Placeholder 2">
            <a:extLst>
              <a:ext uri="{FF2B5EF4-FFF2-40B4-BE49-F238E27FC236}">
                <a16:creationId xmlns:a16="http://schemas.microsoft.com/office/drawing/2014/main" id="{8EF05A93-3877-6143-81EA-0D67B5826FF7}"/>
              </a:ext>
            </a:extLst>
          </p:cNvPr>
          <p:cNvSpPr txBox="1">
            <a:spLocks/>
          </p:cNvSpPr>
          <p:nvPr/>
        </p:nvSpPr>
        <p:spPr>
          <a:xfrm>
            <a:off x="838200" y="6068142"/>
            <a:ext cx="10377488" cy="424732"/>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a:latin typeface="Calibri (Body)"/>
              </a:rPr>
              <a:t>Jan </a:t>
            </a:r>
            <a:r>
              <a:rPr lang="en-US" sz="1200" err="1">
                <a:latin typeface="Calibri (Body)"/>
              </a:rPr>
              <a:t>Drgona</a:t>
            </a:r>
            <a:r>
              <a:rPr lang="en-US" sz="1200">
                <a:latin typeface="Calibri (Body)"/>
              </a:rPr>
              <a:t>, Aaron </a:t>
            </a:r>
            <a:r>
              <a:rPr lang="en-US" sz="1200" err="1">
                <a:latin typeface="Calibri (Body)"/>
              </a:rPr>
              <a:t>Tuor</a:t>
            </a:r>
            <a:r>
              <a:rPr lang="en-US" sz="1200">
                <a:latin typeface="Calibri (Body)"/>
              </a:rPr>
              <a:t>, </a:t>
            </a:r>
            <a:r>
              <a:rPr lang="en-US" sz="1200" err="1">
                <a:latin typeface="Calibri (Body)"/>
              </a:rPr>
              <a:t>Draguna</a:t>
            </a:r>
            <a:r>
              <a:rPr lang="en-US" sz="1200">
                <a:latin typeface="Calibri (Body)"/>
              </a:rPr>
              <a:t> </a:t>
            </a:r>
            <a:r>
              <a:rPr lang="en-US" sz="1200" err="1">
                <a:latin typeface="Calibri (Body)"/>
              </a:rPr>
              <a:t>Vrabie</a:t>
            </a:r>
            <a:r>
              <a:rPr lang="en-US" sz="1200">
                <a:latin typeface="Calibri (Body)"/>
              </a:rPr>
              <a:t>, Constrained Physics-Informed Deep Learning for Stable System Identification and Control of Linear Systems,</a:t>
            </a:r>
            <a:br>
              <a:rPr lang="en-US" sz="1200">
                <a:latin typeface="Calibri (Body)"/>
              </a:rPr>
            </a:br>
            <a:r>
              <a:rPr lang="en-US" sz="1200">
                <a:latin typeface="Calibri (Body)"/>
              </a:rPr>
              <a:t>Code release: https://</a:t>
            </a:r>
            <a:r>
              <a:rPr lang="en-US" sz="1200" err="1">
                <a:latin typeface="Calibri (Body)"/>
              </a:rPr>
              <a:t>github.com</a:t>
            </a:r>
            <a:r>
              <a:rPr lang="en-US" sz="1200">
                <a:latin typeface="Calibri (Body)"/>
              </a:rPr>
              <a:t>/</a:t>
            </a:r>
            <a:r>
              <a:rPr lang="en-US" sz="1200" err="1">
                <a:latin typeface="Calibri (Body)"/>
              </a:rPr>
              <a:t>pnnl</a:t>
            </a:r>
            <a:r>
              <a:rPr lang="en-US" sz="1200">
                <a:latin typeface="Calibri (Body)"/>
              </a:rPr>
              <a:t>/deps_arXiv2020</a:t>
            </a:r>
          </a:p>
        </p:txBody>
      </p:sp>
    </p:spTree>
    <p:extLst>
      <p:ext uri="{BB962C8B-B14F-4D97-AF65-F5344CB8AC3E}">
        <p14:creationId xmlns:p14="http://schemas.microsoft.com/office/powerpoint/2010/main" val="543730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5AF7-B252-4C1C-89F1-F17194D680A3}"/>
              </a:ext>
            </a:extLst>
          </p:cNvPr>
          <p:cNvSpPr>
            <a:spLocks noGrp="1"/>
          </p:cNvSpPr>
          <p:nvPr>
            <p:ph type="title"/>
          </p:nvPr>
        </p:nvSpPr>
        <p:spPr>
          <a:xfrm>
            <a:off x="838200" y="365126"/>
            <a:ext cx="10515600" cy="749300"/>
          </a:xfrm>
        </p:spPr>
        <p:txBody>
          <a:bodyPr vert="horz" lIns="0" tIns="45720" rIns="91440" bIns="45720" rtlCol="0" anchor="b">
            <a:normAutofit/>
          </a:bodyPr>
          <a:lstStyle/>
          <a:p>
            <a:pPr algn="ctr"/>
            <a:r>
              <a:rPr lang="en-US" sz="3000" b="1" dirty="0">
                <a:solidFill>
                  <a:srgbClr val="D57500"/>
                </a:solidFill>
                <a:latin typeface="Arial"/>
                <a:cs typeface="Arial"/>
              </a:rPr>
              <a:t>DPC of a Real Unknown Nonlinear System</a:t>
            </a:r>
            <a:endParaRPr lang="en-US" sz="3000" b="1" dirty="0">
              <a:solidFill>
                <a:srgbClr val="D57500"/>
              </a:solidFill>
              <a:latin typeface="Arial"/>
              <a:ea typeface="+mn-ea"/>
              <a:cs typeface="Arial"/>
            </a:endParaRPr>
          </a:p>
        </p:txBody>
      </p:sp>
      <p:sp>
        <p:nvSpPr>
          <p:cNvPr id="3" name="Content Placeholder 2">
            <a:extLst>
              <a:ext uri="{FF2B5EF4-FFF2-40B4-BE49-F238E27FC236}">
                <a16:creationId xmlns:a16="http://schemas.microsoft.com/office/drawing/2014/main" id="{25DDA67B-B25C-469B-A3F2-08AE6FB652A8}"/>
              </a:ext>
            </a:extLst>
          </p:cNvPr>
          <p:cNvSpPr>
            <a:spLocks noGrp="1"/>
          </p:cNvSpPr>
          <p:nvPr>
            <p:ph idx="1"/>
          </p:nvPr>
        </p:nvSpPr>
        <p:spPr/>
        <p:txBody>
          <a:bodyPr>
            <a:normAutofit/>
          </a:bodyPr>
          <a:lstStyle/>
          <a:p>
            <a:pPr marL="0" indent="0">
              <a:buNone/>
            </a:pPr>
            <a:r>
              <a:rPr lang="en-US" dirty="0"/>
              <a:t>Energy Data Analytics Symposium </a:t>
            </a:r>
          </a:p>
        </p:txBody>
      </p:sp>
      <p:sp>
        <p:nvSpPr>
          <p:cNvPr id="6" name="AutoShape 2">
            <a:extLst>
              <a:ext uri="{FF2B5EF4-FFF2-40B4-BE49-F238E27FC236}">
                <a16:creationId xmlns:a16="http://schemas.microsoft.com/office/drawing/2014/main" id="{75BDC134-9AC5-4632-AB28-302B8C2D04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Diagram&#10;&#10;Description automatically generated">
            <a:extLst>
              <a:ext uri="{FF2B5EF4-FFF2-40B4-BE49-F238E27FC236}">
                <a16:creationId xmlns:a16="http://schemas.microsoft.com/office/drawing/2014/main" id="{0CC453A6-8876-402D-9BFA-BD44A006A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0" y="1114426"/>
            <a:ext cx="7117410" cy="5743574"/>
          </a:xfrm>
          <a:prstGeom prst="rect">
            <a:avLst/>
          </a:prstGeom>
        </p:spPr>
      </p:pic>
      <p:sp>
        <p:nvSpPr>
          <p:cNvPr id="10" name="Content Placeholder 2">
            <a:extLst>
              <a:ext uri="{FF2B5EF4-FFF2-40B4-BE49-F238E27FC236}">
                <a16:creationId xmlns:a16="http://schemas.microsoft.com/office/drawing/2014/main" id="{AC0DF930-3338-4132-A56B-03DF86E3FEF8}"/>
              </a:ext>
            </a:extLst>
          </p:cNvPr>
          <p:cNvSpPr txBox="1">
            <a:spLocks/>
          </p:cNvSpPr>
          <p:nvPr/>
        </p:nvSpPr>
        <p:spPr>
          <a:xfrm>
            <a:off x="7231224" y="5552658"/>
            <a:ext cx="4960776" cy="821250"/>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a:t>Jan Drgona, Karol </a:t>
            </a:r>
            <a:r>
              <a:rPr lang="en-US" sz="1200" err="1"/>
              <a:t>Kis</a:t>
            </a:r>
            <a:r>
              <a:rPr lang="en-US" sz="1200"/>
              <a:t>, Aaron Tuor, Draguna Vrabie, Martin Klauco, </a:t>
            </a:r>
          </a:p>
          <a:p>
            <a:pPr marL="0" lvl="1" indent="0">
              <a:buNone/>
            </a:pPr>
            <a:r>
              <a:rPr lang="en-US" sz="1200"/>
              <a:t>Differentiable Predictive Control: An MPC Alternative for Unknown Nonlinear Systems using Constrained Deep Learning, preprint, 2020​</a:t>
            </a:r>
            <a:br>
              <a:rPr lang="en-US" sz="1200"/>
            </a:br>
            <a:r>
              <a:rPr lang="en-US" sz="1200"/>
              <a:t>https://arxiv.org/abs/2011.03699​</a:t>
            </a:r>
            <a:endParaRPr lang="en-US" sz="1200">
              <a:latin typeface="Calibri (Body)"/>
            </a:endParaRPr>
          </a:p>
        </p:txBody>
      </p:sp>
      <p:sp>
        <p:nvSpPr>
          <p:cNvPr id="11" name="Rectangle 10">
            <a:extLst>
              <a:ext uri="{FF2B5EF4-FFF2-40B4-BE49-F238E27FC236}">
                <a16:creationId xmlns:a16="http://schemas.microsoft.com/office/drawing/2014/main" id="{DCFE2612-B98F-4D8F-8B5C-4DD9FE96A5CB}"/>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13" name="Rectangle 12">
            <a:extLst>
              <a:ext uri="{FF2B5EF4-FFF2-40B4-BE49-F238E27FC236}">
                <a16:creationId xmlns:a16="http://schemas.microsoft.com/office/drawing/2014/main" id="{730769AE-DFF7-4704-9720-C260CF233AA7}"/>
              </a:ext>
            </a:extLst>
          </p:cNvPr>
          <p:cNvSpPr/>
          <p:nvPr/>
        </p:nvSpPr>
        <p:spPr>
          <a:xfrm>
            <a:off x="7285478" y="1487288"/>
            <a:ext cx="4629714" cy="2862322"/>
          </a:xfrm>
          <a:prstGeom prst="rect">
            <a:avLst/>
          </a:prstGeom>
        </p:spPr>
        <p:txBody>
          <a:bodyPr wrap="square">
            <a:spAutoFit/>
          </a:bodyPr>
          <a:lstStyle/>
          <a:p>
            <a:pPr marL="285750" indent="-285750" fontAlgn="base">
              <a:buFont typeface="Arial" panose="020B0604020202020204" pitchFamily="34" charset="0"/>
              <a:buChar char="•"/>
            </a:pPr>
            <a:r>
              <a:rPr lang="en-US" dirty="0">
                <a:solidFill>
                  <a:srgbClr val="000000"/>
                </a:solidFill>
                <a:latin typeface="Calibri" panose="020F0502020204030204" pitchFamily="34" charset="0"/>
              </a:rPr>
              <a:t>Solution of optimal control problems for unknown nonlinear systems​</a:t>
            </a:r>
            <a:endParaRPr lang="en-US" dirty="0">
              <a:solidFill>
                <a:srgbClr val="000000"/>
              </a:solidFill>
              <a:latin typeface="Arial" panose="020B0604020202020204" pitchFamily="34" charset="0"/>
            </a:endParaRPr>
          </a:p>
          <a:p>
            <a:pPr marL="285750" indent="-285750" fontAlgn="base">
              <a:buFont typeface="Arial" panose="020B0604020202020204" pitchFamily="34" charset="0"/>
              <a:buChar char="•"/>
            </a:pPr>
            <a:r>
              <a:rPr lang="en-US" dirty="0">
                <a:solidFill>
                  <a:srgbClr val="000000"/>
                </a:solidFill>
                <a:latin typeface="Calibri" panose="020F0502020204030204" pitchFamily="34" charset="0"/>
              </a:rPr>
              <a:t>Constrained model-based neural policies with physically plausible outcomes​</a:t>
            </a:r>
            <a:endParaRPr lang="en-US" dirty="0">
              <a:solidFill>
                <a:srgbClr val="000000"/>
              </a:solidFill>
              <a:latin typeface="Arial" panose="020B0604020202020204" pitchFamily="34" charset="0"/>
            </a:endParaRPr>
          </a:p>
          <a:p>
            <a:pPr marL="285750" indent="-285750" fontAlgn="base">
              <a:buFont typeface="Arial" panose="020B0604020202020204" pitchFamily="34" charset="0"/>
              <a:buChar char="•"/>
            </a:pPr>
            <a:r>
              <a:rPr lang="en-US" dirty="0">
                <a:solidFill>
                  <a:srgbClr val="000000"/>
                </a:solidFill>
                <a:latin typeface="Calibri" panose="020F0502020204030204" pitchFamily="34" charset="0"/>
              </a:rPr>
              <a:t>Tracking dynamic references and avoiding dynamic constraints</a:t>
            </a:r>
          </a:p>
          <a:p>
            <a:pPr marL="285750" indent="-285750" fontAlgn="base">
              <a:buFont typeface="Arial" panose="020B0604020202020204" pitchFamily="34" charset="0"/>
              <a:buChar char="•"/>
            </a:pPr>
            <a:r>
              <a:rPr lang="en-US" dirty="0">
                <a:solidFill>
                  <a:srgbClr val="000000"/>
                </a:solidFill>
                <a:latin typeface="Calibri" panose="020F0502020204030204" pitchFamily="34" charset="0"/>
              </a:rPr>
              <a:t>Real-time control application on an embedded hardware​</a:t>
            </a:r>
          </a:p>
          <a:p>
            <a:pPr marL="285750" indent="-285750" fontAlgn="base">
              <a:buFont typeface="Arial" panose="020B0604020202020204" pitchFamily="34" charset="0"/>
              <a:buChar char="•"/>
            </a:pPr>
            <a:r>
              <a:rPr lang="en-US" dirty="0">
                <a:solidFill>
                  <a:srgbClr val="000000"/>
                </a:solidFill>
                <a:latin typeface="Calibri" panose="020F0502020204030204" pitchFamily="34" charset="0"/>
              </a:rPr>
              <a:t>Favorable control performance and scalability comparison with MPC​</a:t>
            </a: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709222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39C4-EDBA-46D1-ABE8-27E3C90E7AD5}"/>
              </a:ext>
            </a:extLst>
          </p:cNvPr>
          <p:cNvSpPr>
            <a:spLocks noGrp="1"/>
          </p:cNvSpPr>
          <p:nvPr>
            <p:ph type="ctrTitle"/>
          </p:nvPr>
        </p:nvSpPr>
        <p:spPr>
          <a:xfrm>
            <a:off x="804673" y="3320859"/>
            <a:ext cx="4524973" cy="2076333"/>
          </a:xfrm>
        </p:spPr>
        <p:txBody>
          <a:bodyPr anchor="t">
            <a:normAutofit/>
          </a:bodyPr>
          <a:lstStyle/>
          <a:p>
            <a:pPr algn="l"/>
            <a:r>
              <a:rPr lang="en-US" sz="4800"/>
              <a:t>Dynamical Analysis of Deep Neural Networks</a:t>
            </a:r>
          </a:p>
        </p:txBody>
      </p:sp>
      <p:pic>
        <p:nvPicPr>
          <p:cNvPr id="6" name="Picture 5" descr="A picture containing table, photo, different, large&#10;&#10;Description automatically generated">
            <a:extLst>
              <a:ext uri="{FF2B5EF4-FFF2-40B4-BE49-F238E27FC236}">
                <a16:creationId xmlns:a16="http://schemas.microsoft.com/office/drawing/2014/main" id="{3DCA8DD2-56E4-4E2B-8B2C-C876F2D7D3D9}"/>
              </a:ext>
            </a:extLst>
          </p:cNvPr>
          <p:cNvPicPr>
            <a:picLocks noChangeAspect="1"/>
          </p:cNvPicPr>
          <p:nvPr/>
        </p:nvPicPr>
        <p:blipFill rotWithShape="1">
          <a:blip r:embed="rId2">
            <a:extLst>
              <a:ext uri="{28A0092B-C50C-407E-A947-70E740481C1C}">
                <a14:useLocalDpi xmlns:a14="http://schemas.microsoft.com/office/drawing/2010/main" val="0"/>
              </a:ext>
            </a:extLst>
          </a:blip>
          <a:srcRect l="7165" r="3645" b="3"/>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746613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963613"/>
          </a:xfrm>
        </p:spPr>
        <p:txBody>
          <a:bodyPr vert="horz" lIns="0" tIns="45720" rIns="91440" bIns="45720" rtlCol="0" anchor="b">
            <a:normAutofit/>
          </a:bodyPr>
          <a:lstStyle/>
          <a:p>
            <a:pPr algn="ctr"/>
            <a:r>
              <a:rPr lang="en-US" sz="3000" b="1" dirty="0">
                <a:solidFill>
                  <a:srgbClr val="D57500"/>
                </a:solidFill>
                <a:latin typeface="Arial"/>
                <a:ea typeface="+mn-ea"/>
                <a:cs typeface="Arial"/>
              </a:rPr>
              <a:t>Dynamical Analysis of Deep Neural Networks</a:t>
            </a:r>
          </a:p>
        </p:txBody>
      </p:sp>
      <p:sp>
        <p:nvSpPr>
          <p:cNvPr id="3" name="Content Placeholder 2">
            <a:extLst>
              <a:ext uri="{FF2B5EF4-FFF2-40B4-BE49-F238E27FC236}">
                <a16:creationId xmlns:a16="http://schemas.microsoft.com/office/drawing/2014/main" id="{08F7E507-4A5A-4BA1-A2F7-084320CF566A}"/>
              </a:ext>
            </a:extLst>
          </p:cNvPr>
          <p:cNvSpPr>
            <a:spLocks noGrp="1"/>
          </p:cNvSpPr>
          <p:nvPr>
            <p:ph idx="1"/>
          </p:nvPr>
        </p:nvSpPr>
        <p:spPr>
          <a:xfrm>
            <a:off x="838199" y="1825625"/>
            <a:ext cx="10715625" cy="4351338"/>
          </a:xfrm>
        </p:spPr>
        <p:txBody>
          <a:bodyPr vert="horz" lIns="91440" tIns="45720" rIns="91440" bIns="45720" rtlCol="0" anchor="t">
            <a:normAutofit/>
          </a:bodyPr>
          <a:lstStyle/>
          <a:p>
            <a:pPr marL="0" indent="0">
              <a:buNone/>
            </a:pPr>
            <a:r>
              <a:rPr lang="en-US" b="1" dirty="0">
                <a:ea typeface="+mn-lt"/>
                <a:cs typeface="+mn-lt"/>
              </a:rPr>
              <a:t>Motivation</a:t>
            </a:r>
            <a:endParaRPr lang="en-US" b="1" dirty="0">
              <a:cs typeface="Calibri"/>
            </a:endParaRPr>
          </a:p>
          <a:p>
            <a:pPr lvl="1"/>
            <a:r>
              <a:rPr lang="en-US" dirty="0">
                <a:cs typeface="Calibri"/>
              </a:rPr>
              <a:t>Safety-critical and high-performance systems call for formal verification methods to ensure safe operation.</a:t>
            </a:r>
            <a:endParaRPr lang="en-US" dirty="0">
              <a:ea typeface="+mn-lt"/>
              <a:cs typeface="+mn-lt"/>
            </a:endParaRPr>
          </a:p>
          <a:p>
            <a:pPr lvl="1"/>
            <a:r>
              <a:rPr lang="en-US" dirty="0">
                <a:cs typeface="Calibri"/>
              </a:rPr>
              <a:t>Lack of guarantees on global and local behavior of DNNs still remain limiting factors.</a:t>
            </a:r>
            <a:endParaRPr lang="en-US" dirty="0">
              <a:ea typeface="+mn-lt"/>
              <a:cs typeface="+mn-lt"/>
            </a:endParaRPr>
          </a:p>
          <a:p>
            <a:pPr lvl="1"/>
            <a:r>
              <a:rPr lang="en-US" dirty="0">
                <a:ea typeface="+mn-lt"/>
                <a:cs typeface="+mn-lt"/>
              </a:rPr>
              <a:t>Properties like stability and robustness are crucial for reliable system identification and control.</a:t>
            </a:r>
            <a:endParaRPr lang="en-US" dirty="0"/>
          </a:p>
          <a:p>
            <a:pPr marL="0" indent="0">
              <a:buNone/>
            </a:pPr>
            <a:r>
              <a:rPr lang="en-US" b="1" dirty="0">
                <a:cs typeface="Calibri"/>
              </a:rPr>
              <a:t>Goal</a:t>
            </a:r>
          </a:p>
          <a:p>
            <a:pPr lvl="1"/>
            <a:r>
              <a:rPr lang="en-US" dirty="0">
                <a:cs typeface="Calibri"/>
              </a:rPr>
              <a:t>Apply system- and control-theoretic analysis methods on DNNs.</a:t>
            </a:r>
          </a:p>
          <a:p>
            <a:pPr lvl="1"/>
            <a:r>
              <a:rPr lang="en-US" dirty="0">
                <a:cs typeface="Calibri"/>
              </a:rPr>
              <a:t>Provide stability guarantees, identify state space regions and achieve desired dynamical behavior with DNNs.</a:t>
            </a:r>
          </a:p>
        </p:txBody>
      </p:sp>
    </p:spTree>
    <p:extLst>
      <p:ext uri="{BB962C8B-B14F-4D97-AF65-F5344CB8AC3E}">
        <p14:creationId xmlns:p14="http://schemas.microsoft.com/office/powerpoint/2010/main" val="2079357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6"/>
            <a:ext cx="10515600" cy="514106"/>
          </a:xfrm>
        </p:spPr>
        <p:txBody>
          <a:bodyPr vert="horz" lIns="0" tIns="45720" rIns="91440" bIns="45720" rtlCol="0" anchor="b">
            <a:normAutofit/>
          </a:bodyPr>
          <a:lstStyle/>
          <a:p>
            <a:pPr algn="ctr"/>
            <a:r>
              <a:rPr lang="en-US" sz="3000" b="1" dirty="0">
                <a:solidFill>
                  <a:srgbClr val="D57500"/>
                </a:solidFill>
                <a:latin typeface="Arial"/>
                <a:ea typeface="+mn-ea"/>
                <a:cs typeface="Arial"/>
              </a:rPr>
              <a:t>Spectral Analysis and Stability of Deep Neural Networks</a:t>
            </a:r>
          </a:p>
        </p:txBody>
      </p:sp>
      <p:sp>
        <p:nvSpPr>
          <p:cNvPr id="3" name="Content Placeholder 2">
            <a:extLst>
              <a:ext uri="{FF2B5EF4-FFF2-40B4-BE49-F238E27FC236}">
                <a16:creationId xmlns:a16="http://schemas.microsoft.com/office/drawing/2014/main" id="{08F7E507-4A5A-4BA1-A2F7-084320CF566A}"/>
              </a:ext>
            </a:extLst>
          </p:cNvPr>
          <p:cNvSpPr>
            <a:spLocks noGrp="1"/>
          </p:cNvSpPr>
          <p:nvPr>
            <p:ph idx="1"/>
          </p:nvPr>
        </p:nvSpPr>
        <p:spPr>
          <a:xfrm>
            <a:off x="838199" y="1065097"/>
            <a:ext cx="10816108" cy="4368085"/>
          </a:xfrm>
        </p:spPr>
        <p:txBody>
          <a:bodyPr vert="horz" lIns="91440" tIns="45720" rIns="91440" bIns="45720" rtlCol="0" anchor="t">
            <a:normAutofit/>
          </a:bodyPr>
          <a:lstStyle/>
          <a:p>
            <a:r>
              <a:rPr lang="en-US" sz="2400" dirty="0">
                <a:ea typeface="+mn-lt"/>
                <a:cs typeface="+mn-lt"/>
              </a:rPr>
              <a:t>Novel characterization that views deep neural networks (DNNs) from a dynamical systems perspective.</a:t>
            </a:r>
          </a:p>
          <a:p>
            <a:r>
              <a:rPr lang="en-US" sz="2400" dirty="0">
                <a:ea typeface="+mn-lt"/>
                <a:cs typeface="+mn-lt"/>
              </a:rPr>
              <a:t>Jacobians of DNNs as pointwise parameter-varying affine maps.</a:t>
            </a:r>
          </a:p>
          <a:p>
            <a:r>
              <a:rPr lang="en-US" sz="2400" dirty="0">
                <a:cs typeface="Calibri"/>
              </a:rPr>
              <a:t>At every point    , the neural network,          may be represented as</a:t>
            </a:r>
          </a:p>
          <a:p>
            <a:endParaRPr lang="en-US" sz="2400" dirty="0">
              <a:cs typeface="Calibri"/>
            </a:endParaRPr>
          </a:p>
          <a:p>
            <a:pPr marL="0" indent="0">
              <a:buNone/>
            </a:pPr>
            <a:r>
              <a:rPr lang="en-US" sz="2400" dirty="0">
                <a:cs typeface="Calibri"/>
              </a:rPr>
              <a:t>where                         represent the weight parameterizations at layer    , and         is a diagonal matrix that represents the element-wise application of the nonlinear activation function </a:t>
            </a:r>
            <a:r>
              <a:rPr lang="en-US" sz="2400" dirty="0">
                <a:ea typeface="+mn-lt"/>
                <a:cs typeface="+mn-lt"/>
              </a:rPr>
              <a:t>at layer    .</a:t>
            </a:r>
          </a:p>
          <a:p>
            <a:pPr marL="0" indent="0">
              <a:buNone/>
            </a:pPr>
            <a:endParaRPr lang="en-US" dirty="0">
              <a:ea typeface="+mn-lt"/>
              <a:cs typeface="+mn-lt"/>
            </a:endParaRP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838199" y="6363608"/>
            <a:ext cx="10377488" cy="2585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dirty="0">
                <a:latin typeface="Calibri"/>
                <a:cs typeface="Calibri"/>
              </a:rPr>
              <a:t>Jan Drgona, Aaron Tuor, Soumya Vasisht, </a:t>
            </a:r>
            <a:r>
              <a:rPr lang="en-US" sz="1200" dirty="0">
                <a:ea typeface="+mn-lt"/>
                <a:cs typeface="+mn-lt"/>
              </a:rPr>
              <a:t>Elliott Skomski, </a:t>
            </a:r>
            <a:r>
              <a:rPr lang="en-US" sz="1200" dirty="0">
                <a:latin typeface="Calibri"/>
                <a:ea typeface="+mn-lt"/>
                <a:cs typeface="+mn-lt"/>
              </a:rPr>
              <a:t>Draguna</a:t>
            </a:r>
            <a:r>
              <a:rPr lang="en-US" sz="1200" dirty="0">
                <a:latin typeface="Calibri"/>
                <a:cs typeface="Calibri"/>
              </a:rPr>
              <a:t> Vrabie, </a:t>
            </a:r>
            <a:r>
              <a:rPr lang="en-US" sz="1200" dirty="0">
                <a:ea typeface="+mn-lt"/>
                <a:cs typeface="+mn-lt"/>
                <a:hlinkClick r:id="rId3"/>
              </a:rPr>
              <a:t>Spectral Analysis and Stability of Deep Neural Dynamics</a:t>
            </a:r>
            <a:r>
              <a:rPr lang="en-US" sz="1200" dirty="0">
                <a:ea typeface="+mn-lt"/>
                <a:cs typeface="+mn-lt"/>
              </a:rPr>
              <a:t>.</a:t>
            </a:r>
            <a:endParaRPr lang="en-US" sz="1200" dirty="0">
              <a:latin typeface="Calibri"/>
              <a:cs typeface="Calibri"/>
            </a:endParaRPr>
          </a:p>
        </p:txBody>
      </p:sp>
      <p:pic>
        <p:nvPicPr>
          <p:cNvPr id="8" name="Picture 8">
            <a:extLst>
              <a:ext uri="{FF2B5EF4-FFF2-40B4-BE49-F238E27FC236}">
                <a16:creationId xmlns:a16="http://schemas.microsoft.com/office/drawing/2014/main" id="{A590ABED-EDBC-4B5B-A8DD-A27BCC4431C8}"/>
              </a:ext>
            </a:extLst>
          </p:cNvPr>
          <p:cNvPicPr>
            <a:picLocks noChangeAspect="1"/>
          </p:cNvPicPr>
          <p:nvPr/>
        </p:nvPicPr>
        <p:blipFill>
          <a:blip r:embed="rId4"/>
          <a:stretch>
            <a:fillRect/>
          </a:stretch>
        </p:blipFill>
        <p:spPr>
          <a:xfrm>
            <a:off x="3267390" y="2860992"/>
            <a:ext cx="4544575" cy="243146"/>
          </a:xfrm>
          <a:prstGeom prst="rect">
            <a:avLst/>
          </a:prstGeom>
        </p:spPr>
      </p:pic>
      <p:pic>
        <p:nvPicPr>
          <p:cNvPr id="9" name="Picture 9">
            <a:extLst>
              <a:ext uri="{FF2B5EF4-FFF2-40B4-BE49-F238E27FC236}">
                <a16:creationId xmlns:a16="http://schemas.microsoft.com/office/drawing/2014/main" id="{3F0B4DCD-0AE6-4D20-9019-156CA252D4BD}"/>
              </a:ext>
            </a:extLst>
          </p:cNvPr>
          <p:cNvPicPr>
            <a:picLocks noChangeAspect="1"/>
          </p:cNvPicPr>
          <p:nvPr/>
        </p:nvPicPr>
        <p:blipFill>
          <a:blip r:embed="rId5"/>
          <a:stretch>
            <a:fillRect/>
          </a:stretch>
        </p:blipFill>
        <p:spPr>
          <a:xfrm>
            <a:off x="2977629" y="2442729"/>
            <a:ext cx="201386" cy="156378"/>
          </a:xfrm>
          <a:prstGeom prst="rect">
            <a:avLst/>
          </a:prstGeom>
        </p:spPr>
      </p:pic>
      <p:pic>
        <p:nvPicPr>
          <p:cNvPr id="10" name="Picture 10">
            <a:extLst>
              <a:ext uri="{FF2B5EF4-FFF2-40B4-BE49-F238E27FC236}">
                <a16:creationId xmlns:a16="http://schemas.microsoft.com/office/drawing/2014/main" id="{4B0712E7-F0C4-4347-A3D2-386772122475}"/>
              </a:ext>
            </a:extLst>
          </p:cNvPr>
          <p:cNvPicPr>
            <a:picLocks noChangeAspect="1"/>
          </p:cNvPicPr>
          <p:nvPr/>
        </p:nvPicPr>
        <p:blipFill>
          <a:blip r:embed="rId6"/>
          <a:stretch>
            <a:fillRect/>
          </a:stretch>
        </p:blipFill>
        <p:spPr>
          <a:xfrm>
            <a:off x="5834951" y="2361087"/>
            <a:ext cx="589086" cy="294545"/>
          </a:xfrm>
          <a:prstGeom prst="rect">
            <a:avLst/>
          </a:prstGeom>
        </p:spPr>
      </p:pic>
      <p:pic>
        <p:nvPicPr>
          <p:cNvPr id="11" name="Picture 11">
            <a:extLst>
              <a:ext uri="{FF2B5EF4-FFF2-40B4-BE49-F238E27FC236}">
                <a16:creationId xmlns:a16="http://schemas.microsoft.com/office/drawing/2014/main" id="{ED4F133A-02DB-4D93-853F-B79AC6B2B8C9}"/>
              </a:ext>
            </a:extLst>
          </p:cNvPr>
          <p:cNvPicPr>
            <a:picLocks noChangeAspect="1"/>
          </p:cNvPicPr>
          <p:nvPr/>
        </p:nvPicPr>
        <p:blipFill>
          <a:blip r:embed="rId7"/>
          <a:stretch>
            <a:fillRect/>
          </a:stretch>
        </p:blipFill>
        <p:spPr>
          <a:xfrm>
            <a:off x="1793632" y="3302823"/>
            <a:ext cx="1529028" cy="236100"/>
          </a:xfrm>
          <a:prstGeom prst="rect">
            <a:avLst/>
          </a:prstGeom>
        </p:spPr>
      </p:pic>
      <p:pic>
        <p:nvPicPr>
          <p:cNvPr id="12" name="Picture 12">
            <a:extLst>
              <a:ext uri="{FF2B5EF4-FFF2-40B4-BE49-F238E27FC236}">
                <a16:creationId xmlns:a16="http://schemas.microsoft.com/office/drawing/2014/main" id="{6B2D70D5-8745-4860-B534-B002764D1344}"/>
              </a:ext>
            </a:extLst>
          </p:cNvPr>
          <p:cNvPicPr>
            <a:picLocks noChangeAspect="1"/>
          </p:cNvPicPr>
          <p:nvPr/>
        </p:nvPicPr>
        <p:blipFill>
          <a:blip r:embed="rId8"/>
          <a:stretch>
            <a:fillRect/>
          </a:stretch>
        </p:blipFill>
        <p:spPr>
          <a:xfrm>
            <a:off x="9378252" y="3290800"/>
            <a:ext cx="176265" cy="209969"/>
          </a:xfrm>
          <a:prstGeom prst="rect">
            <a:avLst/>
          </a:prstGeom>
        </p:spPr>
      </p:pic>
      <p:pic>
        <p:nvPicPr>
          <p:cNvPr id="13" name="Picture 13">
            <a:extLst>
              <a:ext uri="{FF2B5EF4-FFF2-40B4-BE49-F238E27FC236}">
                <a16:creationId xmlns:a16="http://schemas.microsoft.com/office/drawing/2014/main" id="{C01BF6CC-ADC2-45CE-8D44-5C5BCD8AADC2}"/>
              </a:ext>
            </a:extLst>
          </p:cNvPr>
          <p:cNvPicPr>
            <a:picLocks noChangeAspect="1"/>
          </p:cNvPicPr>
          <p:nvPr/>
        </p:nvPicPr>
        <p:blipFill>
          <a:blip r:embed="rId9"/>
          <a:stretch>
            <a:fillRect/>
          </a:stretch>
        </p:blipFill>
        <p:spPr>
          <a:xfrm>
            <a:off x="10266276" y="3277257"/>
            <a:ext cx="502001" cy="289939"/>
          </a:xfrm>
          <a:prstGeom prst="rect">
            <a:avLst/>
          </a:prstGeom>
        </p:spPr>
      </p:pic>
      <p:pic>
        <p:nvPicPr>
          <p:cNvPr id="15" name="Picture 12">
            <a:extLst>
              <a:ext uri="{FF2B5EF4-FFF2-40B4-BE49-F238E27FC236}">
                <a16:creationId xmlns:a16="http://schemas.microsoft.com/office/drawing/2014/main" id="{01844471-22C0-40BC-9811-903F671336B4}"/>
              </a:ext>
            </a:extLst>
          </p:cNvPr>
          <p:cNvPicPr>
            <a:picLocks noChangeAspect="1"/>
          </p:cNvPicPr>
          <p:nvPr/>
        </p:nvPicPr>
        <p:blipFill>
          <a:blip r:embed="rId8"/>
          <a:stretch>
            <a:fillRect/>
          </a:stretch>
        </p:blipFill>
        <p:spPr>
          <a:xfrm>
            <a:off x="4312207" y="3933539"/>
            <a:ext cx="176265" cy="209969"/>
          </a:xfrm>
          <a:prstGeom prst="rect">
            <a:avLst/>
          </a:prstGeom>
        </p:spPr>
      </p:pic>
      <p:pic>
        <p:nvPicPr>
          <p:cNvPr id="16" name="Picture 16">
            <a:extLst>
              <a:ext uri="{FF2B5EF4-FFF2-40B4-BE49-F238E27FC236}">
                <a16:creationId xmlns:a16="http://schemas.microsoft.com/office/drawing/2014/main" id="{324BBD06-45D0-4A1D-8383-D18A015ED506}"/>
              </a:ext>
            </a:extLst>
          </p:cNvPr>
          <p:cNvPicPr>
            <a:picLocks noChangeAspect="1"/>
          </p:cNvPicPr>
          <p:nvPr/>
        </p:nvPicPr>
        <p:blipFill>
          <a:blip r:embed="rId10"/>
          <a:stretch>
            <a:fillRect/>
          </a:stretch>
        </p:blipFill>
        <p:spPr>
          <a:xfrm>
            <a:off x="3116664" y="4351207"/>
            <a:ext cx="5249217" cy="945387"/>
          </a:xfrm>
          <a:prstGeom prst="rect">
            <a:avLst/>
          </a:prstGeom>
        </p:spPr>
      </p:pic>
      <p:pic>
        <p:nvPicPr>
          <p:cNvPr id="6" name="Picture 5" descr="Text&#10;&#10;Description automatically generated">
            <a:extLst>
              <a:ext uri="{FF2B5EF4-FFF2-40B4-BE49-F238E27FC236}">
                <a16:creationId xmlns:a16="http://schemas.microsoft.com/office/drawing/2014/main" id="{C8AD0A3E-E031-4656-89CE-D1CFE37390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1078" y="5423006"/>
            <a:ext cx="2877733" cy="770098"/>
          </a:xfrm>
          <a:prstGeom prst="rect">
            <a:avLst/>
          </a:prstGeom>
        </p:spPr>
      </p:pic>
      <p:pic>
        <p:nvPicPr>
          <p:cNvPr id="14" name="Picture 13" descr="A picture containing letter&#10;&#10;Description automatically generated">
            <a:extLst>
              <a:ext uri="{FF2B5EF4-FFF2-40B4-BE49-F238E27FC236}">
                <a16:creationId xmlns:a16="http://schemas.microsoft.com/office/drawing/2014/main" id="{6F253546-F272-4F17-8E16-0C6508FF63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39155" y="5410253"/>
            <a:ext cx="4327229" cy="820794"/>
          </a:xfrm>
          <a:prstGeom prst="rect">
            <a:avLst/>
          </a:prstGeom>
        </p:spPr>
      </p:pic>
    </p:spTree>
    <p:extLst>
      <p:ext uri="{BB962C8B-B14F-4D97-AF65-F5344CB8AC3E}">
        <p14:creationId xmlns:p14="http://schemas.microsoft.com/office/powerpoint/2010/main" val="335077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199" y="365126"/>
            <a:ext cx="10672763" cy="531690"/>
          </a:xfrm>
        </p:spPr>
        <p:txBody>
          <a:bodyPr vert="horz" lIns="0" tIns="45720" rIns="91440" bIns="45720" rtlCol="0" anchor="b">
            <a:normAutofit/>
          </a:bodyPr>
          <a:lstStyle/>
          <a:p>
            <a:pPr algn="ctr"/>
            <a:r>
              <a:rPr lang="en-US" sz="3000" b="1" dirty="0">
                <a:solidFill>
                  <a:srgbClr val="D57500"/>
                </a:solidFill>
                <a:latin typeface="Arial"/>
                <a:ea typeface="+mn-ea"/>
                <a:cs typeface="Arial"/>
              </a:rPr>
              <a:t>Stability Theorem for Deep Neural Networks</a:t>
            </a: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838200" y="6282454"/>
            <a:ext cx="10377488" cy="2585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a:latin typeface="Calibri"/>
                <a:cs typeface="Calibri"/>
              </a:rPr>
              <a:t>Jan Drgona, Aaron Tuor, Soumya Vasisht, </a:t>
            </a:r>
            <a:r>
              <a:rPr lang="en-US" sz="1200">
                <a:ea typeface="+mn-lt"/>
                <a:cs typeface="+mn-lt"/>
              </a:rPr>
              <a:t>Elliott Skomski, </a:t>
            </a:r>
            <a:r>
              <a:rPr lang="en-US" sz="1200">
                <a:latin typeface="Calibri"/>
                <a:ea typeface="+mn-lt"/>
                <a:cs typeface="+mn-lt"/>
              </a:rPr>
              <a:t>Draguna</a:t>
            </a:r>
            <a:r>
              <a:rPr lang="en-US" sz="1200">
                <a:latin typeface="Calibri"/>
                <a:cs typeface="Calibri"/>
              </a:rPr>
              <a:t> Vrabie, </a:t>
            </a:r>
            <a:r>
              <a:rPr lang="en-US" sz="1200">
                <a:ea typeface="+mn-lt"/>
                <a:cs typeface="+mn-lt"/>
              </a:rPr>
              <a:t>Spectral Analysis and Stability of Deep Neural Dynamics, arXiv:2011.13492</a:t>
            </a:r>
            <a:endParaRPr lang="en-US" sz="1200">
              <a:latin typeface="Calibri"/>
              <a:cs typeface="Calibri"/>
            </a:endParaRPr>
          </a:p>
        </p:txBody>
      </p:sp>
      <p:pic>
        <p:nvPicPr>
          <p:cNvPr id="13" name="Picture 12" descr="Text, letter&#10;&#10;Description automatically generated">
            <a:extLst>
              <a:ext uri="{FF2B5EF4-FFF2-40B4-BE49-F238E27FC236}">
                <a16:creationId xmlns:a16="http://schemas.microsoft.com/office/drawing/2014/main" id="{D124A903-6F51-4BFA-8479-083E01327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582" y="3150329"/>
            <a:ext cx="10415609" cy="2536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picture containing letter&#10;&#10;Description automatically generated">
            <a:extLst>
              <a:ext uri="{FF2B5EF4-FFF2-40B4-BE49-F238E27FC236}">
                <a16:creationId xmlns:a16="http://schemas.microsoft.com/office/drawing/2014/main" id="{74BAA3D0-05B8-4DB1-B8A6-F93878782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582" y="1342857"/>
            <a:ext cx="10415609" cy="13467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6889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199" y="365126"/>
            <a:ext cx="10672763" cy="571256"/>
          </a:xfrm>
        </p:spPr>
        <p:txBody>
          <a:bodyPr vert="horz" lIns="0" tIns="45720" rIns="91440" bIns="45720" rtlCol="0" anchor="b">
            <a:normAutofit/>
          </a:bodyPr>
          <a:lstStyle/>
          <a:p>
            <a:pPr algn="ctr"/>
            <a:r>
              <a:rPr lang="en-US" sz="3000" b="1" dirty="0">
                <a:solidFill>
                  <a:srgbClr val="D57500"/>
                </a:solidFill>
                <a:latin typeface="Arial"/>
                <a:ea typeface="+mn-ea"/>
                <a:cs typeface="Arial"/>
              </a:rPr>
              <a:t>Dynamical Effects of Weights</a:t>
            </a: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838200" y="6282454"/>
            <a:ext cx="10377488" cy="2585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a:latin typeface="Calibri"/>
                <a:cs typeface="Calibri"/>
              </a:rPr>
              <a:t>Jan Drgona, Aaron Tuor, Soumya Vasisht, </a:t>
            </a:r>
            <a:r>
              <a:rPr lang="en-US" sz="1200">
                <a:ea typeface="+mn-lt"/>
                <a:cs typeface="+mn-lt"/>
              </a:rPr>
              <a:t>Elliott Skomski, </a:t>
            </a:r>
            <a:r>
              <a:rPr lang="en-US" sz="1200">
                <a:latin typeface="Calibri"/>
                <a:ea typeface="+mn-lt"/>
                <a:cs typeface="+mn-lt"/>
              </a:rPr>
              <a:t>Draguna</a:t>
            </a:r>
            <a:r>
              <a:rPr lang="en-US" sz="1200">
                <a:latin typeface="Calibri"/>
                <a:cs typeface="Calibri"/>
              </a:rPr>
              <a:t> Vrabie, </a:t>
            </a:r>
            <a:r>
              <a:rPr lang="en-US" sz="1200">
                <a:ea typeface="+mn-lt"/>
                <a:cs typeface="+mn-lt"/>
              </a:rPr>
              <a:t>Spectral Analysis and Stability of Deep Neural Dynamics, arXiv:2011.13492</a:t>
            </a:r>
            <a:endParaRPr lang="en-US" sz="1200">
              <a:latin typeface="Calibri"/>
              <a:cs typeface="Calibri"/>
            </a:endParaRPr>
          </a:p>
        </p:txBody>
      </p:sp>
      <p:pic>
        <p:nvPicPr>
          <p:cNvPr id="8" name="Content Placeholder 7" descr="Graphical user interface, application&#10;&#10;Description automatically generated">
            <a:extLst>
              <a:ext uri="{FF2B5EF4-FFF2-40B4-BE49-F238E27FC236}">
                <a16:creationId xmlns:a16="http://schemas.microsoft.com/office/drawing/2014/main" id="{2A66D8F8-9D48-4037-A9EC-BA626F9F86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5416" y="1472417"/>
            <a:ext cx="6763056" cy="4737203"/>
          </a:xfrm>
        </p:spPr>
      </p:pic>
    </p:spTree>
    <p:extLst>
      <p:ext uri="{BB962C8B-B14F-4D97-AF65-F5344CB8AC3E}">
        <p14:creationId xmlns:p14="http://schemas.microsoft.com/office/powerpoint/2010/main" val="25658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199" y="365126"/>
            <a:ext cx="10672763" cy="571636"/>
          </a:xfrm>
        </p:spPr>
        <p:txBody>
          <a:bodyPr vert="horz" lIns="0" tIns="45720" rIns="91440" bIns="45720" rtlCol="0" anchor="b">
            <a:normAutofit/>
          </a:bodyPr>
          <a:lstStyle/>
          <a:p>
            <a:pPr algn="ctr"/>
            <a:r>
              <a:rPr lang="en-US" sz="3000" b="1" dirty="0">
                <a:solidFill>
                  <a:srgbClr val="D57500"/>
                </a:solidFill>
                <a:latin typeface="Arial"/>
                <a:cs typeface="Arial"/>
              </a:rPr>
              <a:t>Dynamical Effects</a:t>
            </a:r>
            <a:r>
              <a:rPr lang="en-US" sz="3000" b="1" dirty="0">
                <a:solidFill>
                  <a:srgbClr val="D57500"/>
                </a:solidFill>
                <a:latin typeface="Arial"/>
                <a:ea typeface="+mn-ea"/>
                <a:cs typeface="Arial"/>
              </a:rPr>
              <a:t> of Activation Functions</a:t>
            </a: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838199" y="6492874"/>
            <a:ext cx="10377488" cy="2585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dirty="0">
                <a:latin typeface="Calibri"/>
                <a:cs typeface="Calibri"/>
              </a:rPr>
              <a:t>Jan Drgona, Aaron Tuor, Soumya Vasisht, </a:t>
            </a:r>
            <a:r>
              <a:rPr lang="en-US" sz="1200" dirty="0">
                <a:ea typeface="+mn-lt"/>
                <a:cs typeface="+mn-lt"/>
              </a:rPr>
              <a:t>Elliott Skomski, </a:t>
            </a:r>
            <a:r>
              <a:rPr lang="en-US" sz="1200" dirty="0">
                <a:latin typeface="Calibri"/>
                <a:ea typeface="+mn-lt"/>
                <a:cs typeface="+mn-lt"/>
              </a:rPr>
              <a:t>Draguna</a:t>
            </a:r>
            <a:r>
              <a:rPr lang="en-US" sz="1200" dirty="0">
                <a:latin typeface="Calibri"/>
                <a:cs typeface="Calibri"/>
              </a:rPr>
              <a:t> Vrabie, </a:t>
            </a:r>
            <a:r>
              <a:rPr lang="en-US" sz="1200" dirty="0">
                <a:ea typeface="+mn-lt"/>
                <a:cs typeface="+mn-lt"/>
              </a:rPr>
              <a:t>Spectral Analysis and Stability of Deep Neural Dynamics, arXiv:2011.13492</a:t>
            </a:r>
            <a:endParaRPr lang="en-US" sz="1200" dirty="0">
              <a:latin typeface="Calibri"/>
              <a:cs typeface="Calibri"/>
            </a:endParaRPr>
          </a:p>
        </p:txBody>
      </p:sp>
      <p:pic>
        <p:nvPicPr>
          <p:cNvPr id="12" name="Picture 11" descr="Chart, line chart, histogram&#10;&#10;Description automatically generated">
            <a:extLst>
              <a:ext uri="{FF2B5EF4-FFF2-40B4-BE49-F238E27FC236}">
                <a16:creationId xmlns:a16="http://schemas.microsoft.com/office/drawing/2014/main" id="{F33FD406-4B3E-4D41-AC1E-D706710B1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936" y="921319"/>
            <a:ext cx="6652837" cy="2812024"/>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E014836C-A023-4BEA-B78E-82C262C67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4599" y="4272616"/>
            <a:ext cx="6679509" cy="2286198"/>
          </a:xfrm>
          <a:prstGeom prst="rect">
            <a:avLst/>
          </a:prstGeom>
        </p:spPr>
      </p:pic>
      <p:pic>
        <p:nvPicPr>
          <p:cNvPr id="4" name="Picture 3">
            <a:extLst>
              <a:ext uri="{FF2B5EF4-FFF2-40B4-BE49-F238E27FC236}">
                <a16:creationId xmlns:a16="http://schemas.microsoft.com/office/drawing/2014/main" id="{806320ED-1DAB-437E-9429-08EEF97313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647" y="3590405"/>
            <a:ext cx="6671577" cy="773297"/>
          </a:xfrm>
          <a:prstGeom prst="rect">
            <a:avLst/>
          </a:prstGeom>
        </p:spPr>
      </p:pic>
    </p:spTree>
    <p:extLst>
      <p:ext uri="{BB962C8B-B14F-4D97-AF65-F5344CB8AC3E}">
        <p14:creationId xmlns:p14="http://schemas.microsoft.com/office/powerpoint/2010/main" val="2165366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963613"/>
          </a:xfrm>
        </p:spPr>
        <p:txBody>
          <a:bodyPr vert="horz" lIns="0" tIns="45720" rIns="91440" bIns="45720" rtlCol="0" anchor="b">
            <a:normAutofit/>
          </a:bodyPr>
          <a:lstStyle/>
          <a:p>
            <a:pPr algn="ctr"/>
            <a:r>
              <a:rPr lang="en-US" sz="3000" b="1" dirty="0">
                <a:solidFill>
                  <a:srgbClr val="D57500"/>
                </a:solidFill>
                <a:latin typeface="Arial"/>
                <a:ea typeface="+mn-ea"/>
                <a:cs typeface="Arial"/>
              </a:rPr>
              <a:t>Physics-based Modeling of Dynamical Systems</a:t>
            </a:r>
          </a:p>
        </p:txBody>
      </p:sp>
      <p:sp>
        <p:nvSpPr>
          <p:cNvPr id="9" name="Rectangle 8">
            <a:extLst>
              <a:ext uri="{FF2B5EF4-FFF2-40B4-BE49-F238E27FC236}">
                <a16:creationId xmlns:a16="http://schemas.microsoft.com/office/drawing/2014/main" id="{FFF0ACDA-6827-43C9-B8DB-D95B798DA2D2}"/>
              </a:ext>
            </a:extLst>
          </p:cNvPr>
          <p:cNvSpPr/>
          <p:nvPr/>
        </p:nvSpPr>
        <p:spPr>
          <a:xfrm>
            <a:off x="805249" y="1662282"/>
            <a:ext cx="3437801" cy="523220"/>
          </a:xfrm>
          <a:prstGeom prst="rect">
            <a:avLst/>
          </a:prstGeom>
        </p:spPr>
        <p:txBody>
          <a:bodyPr wrap="none">
            <a:spAutoFit/>
          </a:bodyPr>
          <a:lstStyle/>
          <a:p>
            <a:r>
              <a:rPr lang="en-US" sz="2800" b="1" dirty="0"/>
              <a:t>Differential equations</a:t>
            </a:r>
          </a:p>
        </p:txBody>
      </p:sp>
      <p:pic>
        <p:nvPicPr>
          <p:cNvPr id="11" name="Picture 10" descr="A picture containing text&#10;&#10;Description automatically generated">
            <a:extLst>
              <a:ext uri="{FF2B5EF4-FFF2-40B4-BE49-F238E27FC236}">
                <a16:creationId xmlns:a16="http://schemas.microsoft.com/office/drawing/2014/main" id="{96440205-F338-4CEB-846B-F144D793B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69" y="2061505"/>
            <a:ext cx="3399534" cy="2193972"/>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9085E87-8CCE-4C09-A9B0-D7F79FBD2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933" y="2311060"/>
            <a:ext cx="3134126" cy="1814022"/>
          </a:xfrm>
          <a:prstGeom prst="rect">
            <a:avLst/>
          </a:prstGeom>
        </p:spPr>
      </p:pic>
      <p:sp>
        <p:nvSpPr>
          <p:cNvPr id="14" name="Rectangle 13">
            <a:extLst>
              <a:ext uri="{FF2B5EF4-FFF2-40B4-BE49-F238E27FC236}">
                <a16:creationId xmlns:a16="http://schemas.microsoft.com/office/drawing/2014/main" id="{F5954D04-609E-4663-84FC-766BD6A4E8E4}"/>
              </a:ext>
            </a:extLst>
          </p:cNvPr>
          <p:cNvSpPr/>
          <p:nvPr/>
        </p:nvSpPr>
        <p:spPr>
          <a:xfrm>
            <a:off x="7543800" y="1691201"/>
            <a:ext cx="3293659" cy="523220"/>
          </a:xfrm>
          <a:prstGeom prst="rect">
            <a:avLst/>
          </a:prstGeom>
        </p:spPr>
        <p:txBody>
          <a:bodyPr wrap="none">
            <a:spAutoFit/>
          </a:bodyPr>
          <a:lstStyle/>
          <a:p>
            <a:r>
              <a:rPr lang="en-US" sz="2800" b="1" dirty="0"/>
              <a:t>Difference equations</a:t>
            </a:r>
          </a:p>
        </p:txBody>
      </p:sp>
      <p:sp>
        <p:nvSpPr>
          <p:cNvPr id="15" name="Rectangle 14">
            <a:extLst>
              <a:ext uri="{FF2B5EF4-FFF2-40B4-BE49-F238E27FC236}">
                <a16:creationId xmlns:a16="http://schemas.microsoft.com/office/drawing/2014/main" id="{FD1BCA4B-676F-4075-A6C1-E227ECA27BA4}"/>
              </a:ext>
            </a:extLst>
          </p:cNvPr>
          <p:cNvSpPr/>
          <p:nvPr/>
        </p:nvSpPr>
        <p:spPr>
          <a:xfrm>
            <a:off x="524561" y="5570808"/>
            <a:ext cx="3690434" cy="1200329"/>
          </a:xfrm>
          <a:prstGeom prst="rect">
            <a:avLst/>
          </a:prstGeom>
        </p:spPr>
        <p:txBody>
          <a:bodyPr wrap="none">
            <a:spAutoFit/>
          </a:bodyPr>
          <a:lstStyle/>
          <a:p>
            <a:r>
              <a:rPr lang="en-US" sz="2400" b="1" dirty="0"/>
              <a:t>Issues</a:t>
            </a:r>
            <a:r>
              <a:rPr lang="en-US" sz="2400" dirty="0"/>
              <a:t>:</a:t>
            </a:r>
          </a:p>
          <a:p>
            <a:pPr marL="342900" indent="-342900">
              <a:buFont typeface="Arial" panose="020B0604020202020204" pitchFamily="34" charset="0"/>
              <a:buChar char="•"/>
            </a:pPr>
            <a:r>
              <a:rPr lang="en-US" sz="2400" dirty="0"/>
              <a:t>Hard/expensive to obtain</a:t>
            </a:r>
          </a:p>
          <a:p>
            <a:pPr marL="342900" indent="-342900">
              <a:buFont typeface="Arial" panose="020B0604020202020204" pitchFamily="34" charset="0"/>
              <a:buChar char="•"/>
            </a:pPr>
            <a:r>
              <a:rPr lang="en-US" sz="2400" dirty="0"/>
              <a:t>Some are hard to solve</a:t>
            </a:r>
          </a:p>
        </p:txBody>
      </p:sp>
      <p:sp>
        <p:nvSpPr>
          <p:cNvPr id="16" name="Arrow: Right 15">
            <a:extLst>
              <a:ext uri="{FF2B5EF4-FFF2-40B4-BE49-F238E27FC236}">
                <a16:creationId xmlns:a16="http://schemas.microsoft.com/office/drawing/2014/main" id="{95E10ED1-0538-455D-9CB2-D8D78E1A262E}"/>
              </a:ext>
            </a:extLst>
          </p:cNvPr>
          <p:cNvSpPr/>
          <p:nvPr/>
        </p:nvSpPr>
        <p:spPr>
          <a:xfrm>
            <a:off x="4656068" y="3027686"/>
            <a:ext cx="2128837"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3306B2-35C9-404F-9C6F-C20703789DE1}"/>
              </a:ext>
            </a:extLst>
          </p:cNvPr>
          <p:cNvSpPr/>
          <p:nvPr/>
        </p:nvSpPr>
        <p:spPr>
          <a:xfrm>
            <a:off x="4549428" y="2568044"/>
            <a:ext cx="2342116" cy="369332"/>
          </a:xfrm>
          <a:prstGeom prst="rect">
            <a:avLst/>
          </a:prstGeom>
        </p:spPr>
        <p:txBody>
          <a:bodyPr wrap="none">
            <a:spAutoFit/>
          </a:bodyPr>
          <a:lstStyle/>
          <a:p>
            <a:r>
              <a:rPr lang="en-US" dirty="0"/>
              <a:t>Discretization methods</a:t>
            </a:r>
          </a:p>
        </p:txBody>
      </p:sp>
      <p:sp>
        <p:nvSpPr>
          <p:cNvPr id="19" name="Rectangle 18">
            <a:extLst>
              <a:ext uri="{FF2B5EF4-FFF2-40B4-BE49-F238E27FC236}">
                <a16:creationId xmlns:a16="http://schemas.microsoft.com/office/drawing/2014/main" id="{9234285F-89C6-4579-9126-56D79787B82C}"/>
              </a:ext>
            </a:extLst>
          </p:cNvPr>
          <p:cNvSpPr/>
          <p:nvPr/>
        </p:nvSpPr>
        <p:spPr>
          <a:xfrm>
            <a:off x="495419" y="4330997"/>
            <a:ext cx="2983445" cy="1200329"/>
          </a:xfrm>
          <a:prstGeom prst="rect">
            <a:avLst/>
          </a:prstGeom>
        </p:spPr>
        <p:txBody>
          <a:bodyPr wrap="none">
            <a:spAutoFit/>
          </a:bodyPr>
          <a:lstStyle/>
          <a:p>
            <a:r>
              <a:rPr lang="en-US" sz="2400" b="1" dirty="0"/>
              <a:t>Types</a:t>
            </a:r>
            <a:r>
              <a:rPr lang="en-US" sz="2400" dirty="0"/>
              <a:t>:</a:t>
            </a:r>
          </a:p>
          <a:p>
            <a:pPr marL="342900" indent="-342900">
              <a:buFont typeface="Arial" panose="020B0604020202020204" pitchFamily="34" charset="0"/>
              <a:buChar char="•"/>
            </a:pPr>
            <a:r>
              <a:rPr lang="en-US" sz="2400" dirty="0">
                <a:solidFill>
                  <a:srgbClr val="0000FF"/>
                </a:solidFill>
              </a:rPr>
              <a:t>Non-autonomous</a:t>
            </a:r>
          </a:p>
          <a:p>
            <a:pPr marL="342900" indent="-342900">
              <a:buFont typeface="Arial" panose="020B0604020202020204" pitchFamily="34" charset="0"/>
              <a:buChar char="•"/>
            </a:pPr>
            <a:r>
              <a:rPr lang="en-US" sz="2400" dirty="0">
                <a:solidFill>
                  <a:srgbClr val="FF0000"/>
                </a:solidFill>
              </a:rPr>
              <a:t>Partially observable</a:t>
            </a:r>
          </a:p>
        </p:txBody>
      </p:sp>
      <p:sp>
        <p:nvSpPr>
          <p:cNvPr id="20" name="Rectangle 19">
            <a:extLst>
              <a:ext uri="{FF2B5EF4-FFF2-40B4-BE49-F238E27FC236}">
                <a16:creationId xmlns:a16="http://schemas.microsoft.com/office/drawing/2014/main" id="{113DB721-F413-47F8-A530-52C428159421}"/>
              </a:ext>
            </a:extLst>
          </p:cNvPr>
          <p:cNvSpPr/>
          <p:nvPr/>
        </p:nvSpPr>
        <p:spPr>
          <a:xfrm>
            <a:off x="8067082" y="4423045"/>
            <a:ext cx="3962688" cy="2677656"/>
          </a:xfrm>
          <a:prstGeom prst="rect">
            <a:avLst/>
          </a:prstGeom>
        </p:spPr>
        <p:txBody>
          <a:bodyPr wrap="none">
            <a:spAutoFit/>
          </a:bodyPr>
          <a:lstStyle/>
          <a:p>
            <a:r>
              <a:rPr lang="en-US" sz="2400" b="1" dirty="0"/>
              <a:t>Problems</a:t>
            </a:r>
            <a:r>
              <a:rPr lang="en-US" sz="2400" dirty="0"/>
              <a:t>:</a:t>
            </a:r>
          </a:p>
          <a:p>
            <a:pPr marL="342900" indent="-342900">
              <a:buFont typeface="Arial" panose="020B0604020202020204" pitchFamily="34" charset="0"/>
              <a:buChar char="•"/>
            </a:pPr>
            <a:r>
              <a:rPr lang="en-US" sz="2400" dirty="0"/>
              <a:t>Initial value problem</a:t>
            </a:r>
          </a:p>
          <a:p>
            <a:pPr marL="342900" indent="-342900">
              <a:buFont typeface="Arial" panose="020B0604020202020204" pitchFamily="34" charset="0"/>
              <a:buChar char="•"/>
            </a:pPr>
            <a:r>
              <a:rPr lang="en-US" sz="2400" dirty="0"/>
              <a:t>Boundary value problem</a:t>
            </a:r>
          </a:p>
          <a:p>
            <a:pPr marL="342900" indent="-342900">
              <a:buFont typeface="Arial" panose="020B0604020202020204" pitchFamily="34" charset="0"/>
              <a:buChar char="•"/>
            </a:pPr>
            <a:r>
              <a:rPr lang="en-US" sz="2400" dirty="0"/>
              <a:t>Parameter/state estimation</a:t>
            </a:r>
          </a:p>
          <a:p>
            <a:pPr marL="342900" indent="-342900">
              <a:buFont typeface="Arial" panose="020B0604020202020204" pitchFamily="34" charset="0"/>
              <a:buChar char="•"/>
            </a:pPr>
            <a:r>
              <a:rPr lang="en-US" sz="2400" dirty="0"/>
              <a:t>Sensitivity analysis</a:t>
            </a:r>
          </a:p>
          <a:p>
            <a:pPr marL="342900" indent="-342900">
              <a:buFont typeface="Arial" panose="020B0604020202020204" pitchFamily="34" charset="0"/>
              <a:buChar char="•"/>
            </a:pPr>
            <a:r>
              <a:rPr lang="en-US" sz="2400" dirty="0"/>
              <a:t>Optimal control</a:t>
            </a:r>
          </a:p>
          <a:p>
            <a:pPr marL="342900" indent="-342900">
              <a:buFont typeface="Arial" panose="020B0604020202020204" pitchFamily="34" charset="0"/>
              <a:buChar char="•"/>
            </a:pPr>
            <a:endParaRPr lang="en-US" sz="2400" dirty="0"/>
          </a:p>
        </p:txBody>
      </p:sp>
      <p:sp>
        <p:nvSpPr>
          <p:cNvPr id="25" name="Rectangle 24">
            <a:extLst>
              <a:ext uri="{FF2B5EF4-FFF2-40B4-BE49-F238E27FC236}">
                <a16:creationId xmlns:a16="http://schemas.microsoft.com/office/drawing/2014/main" id="{1CD0BCD7-26BB-48DB-AFD0-C51C6491F7A5}"/>
              </a:ext>
            </a:extLst>
          </p:cNvPr>
          <p:cNvSpPr/>
          <p:nvPr/>
        </p:nvSpPr>
        <p:spPr>
          <a:xfrm>
            <a:off x="4678458" y="4423045"/>
            <a:ext cx="2925160" cy="2677656"/>
          </a:xfrm>
          <a:prstGeom prst="rect">
            <a:avLst/>
          </a:prstGeom>
        </p:spPr>
        <p:txBody>
          <a:bodyPr wrap="none">
            <a:spAutoFit/>
          </a:bodyPr>
          <a:lstStyle/>
          <a:p>
            <a:r>
              <a:rPr lang="en-US" sz="2400" b="1" dirty="0"/>
              <a:t>Methods</a:t>
            </a:r>
            <a:r>
              <a:rPr lang="en-US" sz="2400" dirty="0"/>
              <a:t>:</a:t>
            </a:r>
          </a:p>
          <a:p>
            <a:pPr marL="342900" indent="-342900">
              <a:buFont typeface="Arial" panose="020B0604020202020204" pitchFamily="34" charset="0"/>
              <a:buChar char="•"/>
            </a:pPr>
            <a:r>
              <a:rPr lang="en-US" sz="2400" dirty="0"/>
              <a:t>Euler discretization</a:t>
            </a:r>
          </a:p>
          <a:p>
            <a:pPr marL="342900" indent="-342900">
              <a:buFont typeface="Arial" panose="020B0604020202020204" pitchFamily="34" charset="0"/>
              <a:buChar char="•"/>
            </a:pPr>
            <a:r>
              <a:rPr lang="en-US" sz="2400" dirty="0"/>
              <a:t>Runge </a:t>
            </a:r>
            <a:r>
              <a:rPr lang="en-US" sz="2400" dirty="0" err="1"/>
              <a:t>Kutta</a:t>
            </a:r>
            <a:endParaRPr lang="en-US" sz="2400" dirty="0"/>
          </a:p>
          <a:p>
            <a:pPr marL="342900" indent="-342900">
              <a:buFont typeface="Arial" panose="020B0604020202020204" pitchFamily="34" charset="0"/>
              <a:buChar char="•"/>
            </a:pPr>
            <a:r>
              <a:rPr lang="en-US" sz="2400" dirty="0"/>
              <a:t>Linear multistep</a:t>
            </a:r>
          </a:p>
          <a:p>
            <a:pPr marL="342900" indent="-342900">
              <a:buFont typeface="Arial" panose="020B0604020202020204" pitchFamily="34" charset="0"/>
              <a:buChar char="•"/>
            </a:pPr>
            <a:r>
              <a:rPr lang="en-US" sz="2400" dirty="0"/>
              <a:t>Predictor-corrector</a:t>
            </a:r>
          </a:p>
          <a:p>
            <a:pPr marL="342900" indent="-342900">
              <a:buFont typeface="Arial" panose="020B0604020202020204" pitchFamily="34" charset="0"/>
              <a:buChar char="•"/>
            </a:pPr>
            <a:r>
              <a:rPr lang="en-US" sz="2400" dirty="0"/>
              <a:t>Shooting methods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662020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199" y="365125"/>
            <a:ext cx="10672763" cy="963613"/>
          </a:xfrm>
        </p:spPr>
        <p:txBody>
          <a:bodyPr vert="horz" lIns="0" tIns="45720" rIns="91440" bIns="45720" rtlCol="0" anchor="b">
            <a:normAutofit/>
          </a:bodyPr>
          <a:lstStyle/>
          <a:p>
            <a:pPr algn="ctr"/>
            <a:r>
              <a:rPr lang="en-US" sz="3000" b="1">
                <a:solidFill>
                  <a:srgbClr val="D57500"/>
                </a:solidFill>
                <a:latin typeface="Arial"/>
                <a:ea typeface="+mn-ea"/>
                <a:cs typeface="Arial"/>
              </a:rPr>
              <a:t>Dynamical Effects of Bias Terms</a:t>
            </a: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838200" y="6282454"/>
            <a:ext cx="10377488" cy="2585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a:latin typeface="Calibri"/>
                <a:cs typeface="Calibri"/>
              </a:rPr>
              <a:t>Jan Drgona, Aaron Tuor, Soumya Vasisht, </a:t>
            </a:r>
            <a:r>
              <a:rPr lang="en-US" sz="1200">
                <a:ea typeface="+mn-lt"/>
                <a:cs typeface="+mn-lt"/>
              </a:rPr>
              <a:t>Elliott Skomski, </a:t>
            </a:r>
            <a:r>
              <a:rPr lang="en-US" sz="1200">
                <a:latin typeface="Calibri"/>
                <a:ea typeface="+mn-lt"/>
                <a:cs typeface="+mn-lt"/>
              </a:rPr>
              <a:t>Draguna</a:t>
            </a:r>
            <a:r>
              <a:rPr lang="en-US" sz="1200">
                <a:latin typeface="Calibri"/>
                <a:cs typeface="Calibri"/>
              </a:rPr>
              <a:t> Vrabie, </a:t>
            </a:r>
            <a:r>
              <a:rPr lang="en-US" sz="1200">
                <a:ea typeface="+mn-lt"/>
                <a:cs typeface="+mn-lt"/>
              </a:rPr>
              <a:t>Spectral Analysis and Stability of Deep Neural Dynamics, arXiv:2011.13492</a:t>
            </a:r>
            <a:endParaRPr lang="en-US" sz="1200">
              <a:latin typeface="Calibri"/>
              <a:cs typeface="Calibri"/>
            </a:endParaRPr>
          </a:p>
        </p:txBody>
      </p:sp>
      <p:pic>
        <p:nvPicPr>
          <p:cNvPr id="7" name="Content Placeholder 6" descr="A picture containing background pattern&#10;&#10;Description automatically generated">
            <a:extLst>
              <a:ext uri="{FF2B5EF4-FFF2-40B4-BE49-F238E27FC236}">
                <a16:creationId xmlns:a16="http://schemas.microsoft.com/office/drawing/2014/main" id="{3CC275E7-BBFA-4BFC-9557-F21B800DC2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7711" y="3508337"/>
            <a:ext cx="6843353" cy="2488146"/>
          </a:xfrm>
        </p:spPr>
      </p:pic>
      <p:sp>
        <p:nvSpPr>
          <p:cNvPr id="9" name="Rectangle 8">
            <a:extLst>
              <a:ext uri="{FF2B5EF4-FFF2-40B4-BE49-F238E27FC236}">
                <a16:creationId xmlns:a16="http://schemas.microsoft.com/office/drawing/2014/main" id="{652A2628-7343-41F2-A510-A1886A3695F4}"/>
              </a:ext>
            </a:extLst>
          </p:cNvPr>
          <p:cNvSpPr/>
          <p:nvPr/>
        </p:nvSpPr>
        <p:spPr>
          <a:xfrm>
            <a:off x="1331167" y="1830174"/>
            <a:ext cx="10061511" cy="1200329"/>
          </a:xfrm>
          <a:prstGeom prst="rect">
            <a:avLst/>
          </a:prstGeom>
        </p:spPr>
        <p:txBody>
          <a:bodyPr wrap="square">
            <a:spAutoFit/>
          </a:bodyPr>
          <a:lstStyle/>
          <a:p>
            <a:r>
              <a:rPr lang="en-US">
                <a:latin typeface="Arial" panose="020B0604020202020204" pitchFamily="34" charset="0"/>
              </a:rPr>
              <a:t>Bias terms in generic DNNs do not affect the dynamical properties such as eigenvalues, stability, or convergence. Instead, biases uniquely define the centroid of attractors confined in the compact subspace of the state space. Therefore, we posit that dynamical properties are uniquely defined by the network’s weights and activation functions.</a:t>
            </a:r>
            <a:endParaRPr lang="en-US"/>
          </a:p>
        </p:txBody>
      </p:sp>
    </p:spTree>
    <p:extLst>
      <p:ext uri="{BB962C8B-B14F-4D97-AF65-F5344CB8AC3E}">
        <p14:creationId xmlns:p14="http://schemas.microsoft.com/office/powerpoint/2010/main" val="243094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199" y="365125"/>
            <a:ext cx="10672763" cy="963613"/>
          </a:xfrm>
        </p:spPr>
        <p:txBody>
          <a:bodyPr vert="horz" lIns="0" tIns="45720" rIns="91440" bIns="45720" rtlCol="0" anchor="b">
            <a:normAutofit/>
          </a:bodyPr>
          <a:lstStyle/>
          <a:p>
            <a:pPr algn="ctr"/>
            <a:r>
              <a:rPr lang="en-US" sz="3000" b="1" dirty="0">
                <a:solidFill>
                  <a:srgbClr val="D57500"/>
                </a:solidFill>
                <a:latin typeface="Arial"/>
                <a:ea typeface="+mn-ea"/>
                <a:cs typeface="Arial"/>
              </a:rPr>
              <a:t>Dynamical Effects of Network Depth</a:t>
            </a: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838200" y="6282454"/>
            <a:ext cx="10377488" cy="2585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a:latin typeface="Calibri"/>
                <a:cs typeface="Calibri"/>
              </a:rPr>
              <a:t>Jan Drgona, Aaron Tuor, Soumya Vasisht, </a:t>
            </a:r>
            <a:r>
              <a:rPr lang="en-US" sz="1200">
                <a:ea typeface="+mn-lt"/>
                <a:cs typeface="+mn-lt"/>
              </a:rPr>
              <a:t>Elliott Skomski, </a:t>
            </a:r>
            <a:r>
              <a:rPr lang="en-US" sz="1200">
                <a:latin typeface="Calibri"/>
                <a:ea typeface="+mn-lt"/>
                <a:cs typeface="+mn-lt"/>
              </a:rPr>
              <a:t>Draguna</a:t>
            </a:r>
            <a:r>
              <a:rPr lang="en-US" sz="1200">
                <a:latin typeface="Calibri"/>
                <a:cs typeface="Calibri"/>
              </a:rPr>
              <a:t> Vrabie, </a:t>
            </a:r>
            <a:r>
              <a:rPr lang="en-US" sz="1200">
                <a:ea typeface="+mn-lt"/>
                <a:cs typeface="+mn-lt"/>
              </a:rPr>
              <a:t>Spectral Analysis and Stability of Deep Neural Dynamics, arXiv:2011.13492</a:t>
            </a:r>
            <a:endParaRPr lang="en-US" sz="1200">
              <a:latin typeface="Calibri"/>
              <a:cs typeface="Calibri"/>
            </a:endParaRPr>
          </a:p>
        </p:txBody>
      </p:sp>
      <p:pic>
        <p:nvPicPr>
          <p:cNvPr id="11" name="Picture 10" descr="A picture containing diagram&#10;&#10;Description automatically generated">
            <a:extLst>
              <a:ext uri="{FF2B5EF4-FFF2-40B4-BE49-F238E27FC236}">
                <a16:creationId xmlns:a16="http://schemas.microsoft.com/office/drawing/2014/main" id="{47907094-25FF-4D68-95CD-5B8DD8952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962" y="1425292"/>
            <a:ext cx="5071810" cy="4863182"/>
          </a:xfrm>
          <a:prstGeom prst="rect">
            <a:avLst/>
          </a:prstGeom>
        </p:spPr>
      </p:pic>
      <p:sp>
        <p:nvSpPr>
          <p:cNvPr id="13" name="Rectangle 12">
            <a:extLst>
              <a:ext uri="{FF2B5EF4-FFF2-40B4-BE49-F238E27FC236}">
                <a16:creationId xmlns:a16="http://schemas.microsoft.com/office/drawing/2014/main" id="{2B1391AB-28F5-4D4A-A83C-9D374D1B9B50}"/>
              </a:ext>
            </a:extLst>
          </p:cNvPr>
          <p:cNvSpPr/>
          <p:nvPr/>
        </p:nvSpPr>
        <p:spPr>
          <a:xfrm>
            <a:off x="863233" y="5332836"/>
            <a:ext cx="3829109" cy="646331"/>
          </a:xfrm>
          <a:prstGeom prst="rect">
            <a:avLst/>
          </a:prstGeom>
        </p:spPr>
        <p:txBody>
          <a:bodyPr wrap="square">
            <a:spAutoFit/>
          </a:bodyPr>
          <a:lstStyle/>
          <a:p>
            <a:r>
              <a:rPr lang="en-US">
                <a:latin typeface="Arial" panose="020B0604020202020204" pitchFamily="34" charset="0"/>
              </a:rPr>
              <a:t>Unstable layers imply exploding gradient problem</a:t>
            </a:r>
            <a:endParaRPr lang="en-US"/>
          </a:p>
        </p:txBody>
      </p:sp>
      <p:sp>
        <p:nvSpPr>
          <p:cNvPr id="14" name="Rectangle 13">
            <a:extLst>
              <a:ext uri="{FF2B5EF4-FFF2-40B4-BE49-F238E27FC236}">
                <a16:creationId xmlns:a16="http://schemas.microsoft.com/office/drawing/2014/main" id="{F9FEEDF8-24F9-4CE7-AD09-C467389FC362}"/>
              </a:ext>
            </a:extLst>
          </p:cNvPr>
          <p:cNvSpPr/>
          <p:nvPr/>
        </p:nvSpPr>
        <p:spPr>
          <a:xfrm>
            <a:off x="955422" y="1886482"/>
            <a:ext cx="3454792" cy="923330"/>
          </a:xfrm>
          <a:prstGeom prst="rect">
            <a:avLst/>
          </a:prstGeom>
        </p:spPr>
        <p:txBody>
          <a:bodyPr wrap="none">
            <a:spAutoFit/>
          </a:bodyPr>
          <a:lstStyle/>
          <a:p>
            <a:r>
              <a:rPr lang="en-US" dirty="0">
                <a:latin typeface="Arial" panose="020B0604020202020204" pitchFamily="34" charset="0"/>
              </a:rPr>
              <a:t>Exponentially stable layers with </a:t>
            </a:r>
          </a:p>
          <a:p>
            <a:r>
              <a:rPr lang="en-US" dirty="0">
                <a:latin typeface="Arial" panose="020B0604020202020204" pitchFamily="34" charset="0"/>
              </a:rPr>
              <a:t>small eigenvalues imply </a:t>
            </a:r>
          </a:p>
          <a:p>
            <a:r>
              <a:rPr lang="en-US" dirty="0">
                <a:latin typeface="Arial" panose="020B0604020202020204" pitchFamily="34" charset="0"/>
              </a:rPr>
              <a:t>vanishing gradient problem</a:t>
            </a:r>
            <a:endParaRPr lang="en-US" dirty="0"/>
          </a:p>
        </p:txBody>
      </p:sp>
      <p:sp>
        <p:nvSpPr>
          <p:cNvPr id="15" name="Rectangle 14">
            <a:extLst>
              <a:ext uri="{FF2B5EF4-FFF2-40B4-BE49-F238E27FC236}">
                <a16:creationId xmlns:a16="http://schemas.microsoft.com/office/drawing/2014/main" id="{3769D1D8-88A6-4F32-9B9C-04DB2A90E00B}"/>
              </a:ext>
            </a:extLst>
          </p:cNvPr>
          <p:cNvSpPr/>
          <p:nvPr/>
        </p:nvSpPr>
        <p:spPr>
          <a:xfrm>
            <a:off x="955422" y="3482430"/>
            <a:ext cx="3829109" cy="646331"/>
          </a:xfrm>
          <a:prstGeom prst="rect">
            <a:avLst/>
          </a:prstGeom>
        </p:spPr>
        <p:txBody>
          <a:bodyPr wrap="square">
            <a:spAutoFit/>
          </a:bodyPr>
          <a:lstStyle/>
          <a:p>
            <a:r>
              <a:rPr lang="en-US">
                <a:latin typeface="Arial" panose="020B0604020202020204" pitchFamily="34" charset="0"/>
              </a:rPr>
              <a:t>Network with energy conversion prevents gradient problems</a:t>
            </a:r>
            <a:endParaRPr lang="en-US"/>
          </a:p>
        </p:txBody>
      </p:sp>
    </p:spTree>
    <p:extLst>
      <p:ext uri="{BB962C8B-B14F-4D97-AF65-F5344CB8AC3E}">
        <p14:creationId xmlns:p14="http://schemas.microsoft.com/office/powerpoint/2010/main" val="3553057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199" y="365125"/>
            <a:ext cx="10672763" cy="963613"/>
          </a:xfrm>
        </p:spPr>
        <p:txBody>
          <a:bodyPr vert="horz" lIns="0" tIns="45720" rIns="91440" bIns="45720" rtlCol="0" anchor="b">
            <a:normAutofit/>
          </a:bodyPr>
          <a:lstStyle/>
          <a:p>
            <a:pPr algn="ctr"/>
            <a:r>
              <a:rPr lang="en-US" sz="3000" b="1">
                <a:solidFill>
                  <a:srgbClr val="D57500"/>
                </a:solidFill>
                <a:latin typeface="Arial"/>
                <a:ea typeface="+mn-ea"/>
                <a:cs typeface="Arial"/>
              </a:rPr>
              <a:t>Attractors of Deep Neural Networks</a:t>
            </a: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838200" y="6282454"/>
            <a:ext cx="10377488" cy="2585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a:latin typeface="Calibri"/>
                <a:cs typeface="Calibri"/>
              </a:rPr>
              <a:t>Jan Drgona, Aaron Tuor, Soumya Vasisht, </a:t>
            </a:r>
            <a:r>
              <a:rPr lang="en-US" sz="1200">
                <a:ea typeface="+mn-lt"/>
                <a:cs typeface="+mn-lt"/>
              </a:rPr>
              <a:t>Elliott Skomski, </a:t>
            </a:r>
            <a:r>
              <a:rPr lang="en-US" sz="1200">
                <a:latin typeface="Calibri"/>
                <a:ea typeface="+mn-lt"/>
                <a:cs typeface="+mn-lt"/>
              </a:rPr>
              <a:t>Draguna</a:t>
            </a:r>
            <a:r>
              <a:rPr lang="en-US" sz="1200">
                <a:latin typeface="Calibri"/>
                <a:cs typeface="Calibri"/>
              </a:rPr>
              <a:t> Vrabie, </a:t>
            </a:r>
            <a:r>
              <a:rPr lang="en-US" sz="1200">
                <a:ea typeface="+mn-lt"/>
                <a:cs typeface="+mn-lt"/>
              </a:rPr>
              <a:t>Spectral Analysis and Stability of Deep Neural Dynamics, arXiv:2011.13492</a:t>
            </a:r>
            <a:endParaRPr lang="en-US" sz="1200">
              <a:latin typeface="Calibri"/>
              <a:cs typeface="Calibri"/>
            </a:endParaRPr>
          </a:p>
        </p:txBody>
      </p:sp>
      <p:pic>
        <p:nvPicPr>
          <p:cNvPr id="8" name="Picture 7" descr="A picture containing diagram&#10;&#10;Description automatically generated">
            <a:extLst>
              <a:ext uri="{FF2B5EF4-FFF2-40B4-BE49-F238E27FC236}">
                <a16:creationId xmlns:a16="http://schemas.microsoft.com/office/drawing/2014/main" id="{37168DD3-9B6C-424E-95F0-688C1E89B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49" y="1585321"/>
            <a:ext cx="5540220" cy="3962743"/>
          </a:xfrm>
          <a:prstGeom prst="rect">
            <a:avLst/>
          </a:prstGeom>
        </p:spPr>
      </p:pic>
      <p:pic>
        <p:nvPicPr>
          <p:cNvPr id="4" name="Picture 3" descr="Graphical user interface, diagram&#10;&#10;Description automatically generated">
            <a:extLst>
              <a:ext uri="{FF2B5EF4-FFF2-40B4-BE49-F238E27FC236}">
                <a16:creationId xmlns:a16="http://schemas.microsoft.com/office/drawing/2014/main" id="{CA633ED4-74B6-4ADF-9FDC-B16BBAC27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403" y="1585321"/>
            <a:ext cx="5696887" cy="4435775"/>
          </a:xfrm>
          <a:prstGeom prst="rect">
            <a:avLst/>
          </a:prstGeom>
        </p:spPr>
      </p:pic>
    </p:spTree>
    <p:extLst>
      <p:ext uri="{BB962C8B-B14F-4D97-AF65-F5344CB8AC3E}">
        <p14:creationId xmlns:p14="http://schemas.microsoft.com/office/powerpoint/2010/main" val="342452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199" y="365125"/>
            <a:ext cx="10672763" cy="963613"/>
          </a:xfrm>
        </p:spPr>
        <p:txBody>
          <a:bodyPr vert="horz" lIns="0" tIns="45720" rIns="91440" bIns="45720" rtlCol="0" anchor="b">
            <a:normAutofit/>
          </a:bodyPr>
          <a:lstStyle/>
          <a:p>
            <a:pPr algn="ctr"/>
            <a:r>
              <a:rPr lang="en-US" sz="3000" b="1">
                <a:solidFill>
                  <a:srgbClr val="D57500"/>
                </a:solidFill>
                <a:latin typeface="Arial"/>
                <a:ea typeface="+mn-ea"/>
                <a:cs typeface="Arial"/>
              </a:rPr>
              <a:t>Attractors of Deep Neural Networks</a:t>
            </a: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838200" y="6282454"/>
            <a:ext cx="10377488" cy="2585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dirty="0">
                <a:latin typeface="Calibri"/>
                <a:cs typeface="Calibri"/>
              </a:rPr>
              <a:t>Jan Drgona, Aaron Tuor, Soumya Vasisht, </a:t>
            </a:r>
            <a:r>
              <a:rPr lang="en-US" sz="1200" dirty="0">
                <a:ea typeface="+mn-lt"/>
                <a:cs typeface="+mn-lt"/>
              </a:rPr>
              <a:t>Elliott Skomski, </a:t>
            </a:r>
            <a:r>
              <a:rPr lang="en-US" sz="1200" dirty="0">
                <a:latin typeface="Calibri"/>
                <a:ea typeface="+mn-lt"/>
                <a:cs typeface="+mn-lt"/>
              </a:rPr>
              <a:t>Draguna</a:t>
            </a:r>
            <a:r>
              <a:rPr lang="en-US" sz="1200" dirty="0">
                <a:latin typeface="Calibri"/>
                <a:cs typeface="Calibri"/>
              </a:rPr>
              <a:t> Vrabie, </a:t>
            </a:r>
            <a:r>
              <a:rPr lang="en-US" sz="1200" dirty="0">
                <a:ea typeface="+mn-lt"/>
                <a:cs typeface="+mn-lt"/>
              </a:rPr>
              <a:t>Spectral Analysis and Stability of Deep Neural Dynamics, arXiv:2011.13492</a:t>
            </a:r>
            <a:endParaRPr lang="en-US" sz="1200" dirty="0">
              <a:latin typeface="Calibri"/>
              <a:cs typeface="Calibri"/>
            </a:endParaRPr>
          </a:p>
        </p:txBody>
      </p:sp>
      <p:pic>
        <p:nvPicPr>
          <p:cNvPr id="8" name="Picture 7" descr="A picture containing diagram&#10;&#10;Description automatically generated">
            <a:extLst>
              <a:ext uri="{FF2B5EF4-FFF2-40B4-BE49-F238E27FC236}">
                <a16:creationId xmlns:a16="http://schemas.microsoft.com/office/drawing/2014/main" id="{37168DD3-9B6C-424E-95F0-688C1E89B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49" y="1585321"/>
            <a:ext cx="5540220" cy="3962743"/>
          </a:xfrm>
          <a:prstGeom prst="rect">
            <a:avLst/>
          </a:prstGeom>
        </p:spPr>
      </p:pic>
      <p:pic>
        <p:nvPicPr>
          <p:cNvPr id="11" name="Picture 10" descr="Graphical user interface, application, PowerPoint&#10;&#10;Description automatically generated">
            <a:extLst>
              <a:ext uri="{FF2B5EF4-FFF2-40B4-BE49-F238E27FC236}">
                <a16:creationId xmlns:a16="http://schemas.microsoft.com/office/drawing/2014/main" id="{84839A0D-D531-44A6-ACD8-F6FEE47F0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670" y="1627309"/>
            <a:ext cx="6032242" cy="4025658"/>
          </a:xfrm>
          <a:prstGeom prst="rect">
            <a:avLst/>
          </a:prstGeom>
        </p:spPr>
      </p:pic>
    </p:spTree>
    <p:extLst>
      <p:ext uri="{BB962C8B-B14F-4D97-AF65-F5344CB8AC3E}">
        <p14:creationId xmlns:p14="http://schemas.microsoft.com/office/powerpoint/2010/main" val="3587970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199" y="365125"/>
            <a:ext cx="10672763" cy="563415"/>
          </a:xfrm>
        </p:spPr>
        <p:txBody>
          <a:bodyPr vert="horz" lIns="0" tIns="45720" rIns="91440" bIns="45720" rtlCol="0" anchor="b">
            <a:normAutofit/>
          </a:bodyPr>
          <a:lstStyle/>
          <a:p>
            <a:pPr algn="ctr"/>
            <a:r>
              <a:rPr lang="en-US" sz="3000" b="1" dirty="0">
                <a:solidFill>
                  <a:srgbClr val="D57500"/>
                </a:solidFill>
                <a:latin typeface="Arial"/>
                <a:ea typeface="+mn-ea"/>
                <a:cs typeface="Arial"/>
              </a:rPr>
              <a:t>Jacobians of Deep Neural Networks</a:t>
            </a:r>
          </a:p>
        </p:txBody>
      </p:sp>
      <p:pic>
        <p:nvPicPr>
          <p:cNvPr id="4" name="Picture 3" descr="A picture containing diagram&#10;&#10;Description automatically generated">
            <a:extLst>
              <a:ext uri="{FF2B5EF4-FFF2-40B4-BE49-F238E27FC236}">
                <a16:creationId xmlns:a16="http://schemas.microsoft.com/office/drawing/2014/main" id="{841F8269-021A-4559-80CE-A022067A6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6" y="1378450"/>
            <a:ext cx="6136311" cy="5045918"/>
          </a:xfrm>
          <a:prstGeom prst="rect">
            <a:avLst/>
          </a:prstGeom>
        </p:spPr>
      </p:pic>
      <p:pic>
        <p:nvPicPr>
          <p:cNvPr id="7" name="Picture 6" descr="Diagram&#10;&#10;Description automatically generated">
            <a:extLst>
              <a:ext uri="{FF2B5EF4-FFF2-40B4-BE49-F238E27FC236}">
                <a16:creationId xmlns:a16="http://schemas.microsoft.com/office/drawing/2014/main" id="{FF9CA1C4-D1EF-4E28-BEA9-8245B023BE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430" y="1608462"/>
            <a:ext cx="6241135" cy="4518957"/>
          </a:xfrm>
          <a:prstGeom prst="rect">
            <a:avLst/>
          </a:prstGeom>
        </p:spPr>
      </p:pic>
    </p:spTree>
    <p:extLst>
      <p:ext uri="{BB962C8B-B14F-4D97-AF65-F5344CB8AC3E}">
        <p14:creationId xmlns:p14="http://schemas.microsoft.com/office/powerpoint/2010/main" val="331153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199" y="365125"/>
            <a:ext cx="10672763" cy="535135"/>
          </a:xfrm>
        </p:spPr>
        <p:txBody>
          <a:bodyPr vert="horz" lIns="0" tIns="45720" rIns="91440" bIns="45720" rtlCol="0" anchor="b">
            <a:normAutofit/>
          </a:bodyPr>
          <a:lstStyle/>
          <a:p>
            <a:pPr algn="ctr"/>
            <a:r>
              <a:rPr lang="en-US" sz="3000" b="1" dirty="0">
                <a:solidFill>
                  <a:srgbClr val="D57500"/>
                </a:solidFill>
                <a:latin typeface="Arial"/>
                <a:ea typeface="+mn-ea"/>
                <a:cs typeface="Arial"/>
              </a:rPr>
              <a:t>Nonlinearity of Deep Neural Networks</a:t>
            </a:r>
          </a:p>
        </p:txBody>
      </p:sp>
      <p:pic>
        <p:nvPicPr>
          <p:cNvPr id="5" name="Picture 4" descr="Chart, line chart&#10;&#10;Description automatically generated">
            <a:extLst>
              <a:ext uri="{FF2B5EF4-FFF2-40B4-BE49-F238E27FC236}">
                <a16:creationId xmlns:a16="http://schemas.microsoft.com/office/drawing/2014/main" id="{43D271DB-CCBA-4466-9B53-85FD05FA6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5662"/>
            <a:ext cx="3864990" cy="1589633"/>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1D3E707F-61B9-4E3C-81F5-EC59D9DFC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0721" y="1625723"/>
            <a:ext cx="8578391" cy="1843343"/>
          </a:xfrm>
          <a:prstGeom prst="rect">
            <a:avLst/>
          </a:prstGeom>
        </p:spPr>
      </p:pic>
      <p:pic>
        <p:nvPicPr>
          <p:cNvPr id="10" name="Picture 9" descr="Chart, line chart&#10;&#10;Description automatically generated">
            <a:extLst>
              <a:ext uri="{FF2B5EF4-FFF2-40B4-BE49-F238E27FC236}">
                <a16:creationId xmlns:a16="http://schemas.microsoft.com/office/drawing/2014/main" id="{A0F791E0-671B-4009-ACA4-F9F671734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519" y="4293757"/>
            <a:ext cx="3647216" cy="1463007"/>
          </a:xfrm>
          <a:prstGeom prst="rect">
            <a:avLst/>
          </a:prstGeom>
        </p:spPr>
      </p:pic>
      <p:pic>
        <p:nvPicPr>
          <p:cNvPr id="12" name="Picture 11" descr="Chart&#10;&#10;Description automatically generated">
            <a:extLst>
              <a:ext uri="{FF2B5EF4-FFF2-40B4-BE49-F238E27FC236}">
                <a16:creationId xmlns:a16="http://schemas.microsoft.com/office/drawing/2014/main" id="{34F344B6-FC07-431A-9E3A-D9B304B3D0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0594" y="4270131"/>
            <a:ext cx="8422665" cy="1599981"/>
          </a:xfrm>
          <a:prstGeom prst="rect">
            <a:avLst/>
          </a:prstGeom>
        </p:spPr>
      </p:pic>
      <p:sp>
        <p:nvSpPr>
          <p:cNvPr id="15" name="TextBox 14">
            <a:extLst>
              <a:ext uri="{FF2B5EF4-FFF2-40B4-BE49-F238E27FC236}">
                <a16:creationId xmlns:a16="http://schemas.microsoft.com/office/drawing/2014/main" id="{9482B7DD-2C4D-40BE-B1AF-3C2790C97ED4}"/>
              </a:ext>
            </a:extLst>
          </p:cNvPr>
          <p:cNvSpPr txBox="1"/>
          <p:nvPr/>
        </p:nvSpPr>
        <p:spPr>
          <a:xfrm>
            <a:off x="2587658" y="3443735"/>
            <a:ext cx="661400" cy="369332"/>
          </a:xfrm>
          <a:prstGeom prst="rect">
            <a:avLst/>
          </a:prstGeom>
          <a:noFill/>
        </p:spPr>
        <p:txBody>
          <a:bodyPr wrap="none" rtlCol="0">
            <a:spAutoFit/>
          </a:bodyPr>
          <a:lstStyle/>
          <a:p>
            <a:r>
              <a:rPr lang="en-US" dirty="0" err="1"/>
              <a:t>ReLU</a:t>
            </a:r>
            <a:endParaRPr lang="en-US" dirty="0"/>
          </a:p>
        </p:txBody>
      </p:sp>
      <p:sp>
        <p:nvSpPr>
          <p:cNvPr id="16" name="TextBox 15">
            <a:extLst>
              <a:ext uri="{FF2B5EF4-FFF2-40B4-BE49-F238E27FC236}">
                <a16:creationId xmlns:a16="http://schemas.microsoft.com/office/drawing/2014/main" id="{87B88BD3-6D84-4BF3-9B24-984C8C048BB4}"/>
              </a:ext>
            </a:extLst>
          </p:cNvPr>
          <p:cNvSpPr txBox="1"/>
          <p:nvPr/>
        </p:nvSpPr>
        <p:spPr>
          <a:xfrm>
            <a:off x="442277" y="3443735"/>
            <a:ext cx="910314" cy="369332"/>
          </a:xfrm>
          <a:prstGeom prst="rect">
            <a:avLst/>
          </a:prstGeom>
          <a:noFill/>
        </p:spPr>
        <p:txBody>
          <a:bodyPr wrap="none" rtlCol="0">
            <a:spAutoFit/>
          </a:bodyPr>
          <a:lstStyle/>
          <a:p>
            <a:r>
              <a:rPr lang="en-US" dirty="0"/>
              <a:t>Identity</a:t>
            </a:r>
          </a:p>
        </p:txBody>
      </p:sp>
      <p:sp>
        <p:nvSpPr>
          <p:cNvPr id="17" name="TextBox 16">
            <a:extLst>
              <a:ext uri="{FF2B5EF4-FFF2-40B4-BE49-F238E27FC236}">
                <a16:creationId xmlns:a16="http://schemas.microsoft.com/office/drawing/2014/main" id="{2E72E229-AB3B-45E7-838C-4294DE6A3E49}"/>
              </a:ext>
            </a:extLst>
          </p:cNvPr>
          <p:cNvSpPr txBox="1"/>
          <p:nvPr/>
        </p:nvSpPr>
        <p:spPr>
          <a:xfrm>
            <a:off x="387622" y="5685446"/>
            <a:ext cx="933269" cy="369332"/>
          </a:xfrm>
          <a:prstGeom prst="rect">
            <a:avLst/>
          </a:prstGeom>
          <a:noFill/>
        </p:spPr>
        <p:txBody>
          <a:bodyPr wrap="none" rtlCol="0">
            <a:spAutoFit/>
          </a:bodyPr>
          <a:lstStyle/>
          <a:p>
            <a:r>
              <a:rPr lang="en-US" dirty="0"/>
              <a:t>Sigmoid</a:t>
            </a:r>
          </a:p>
        </p:txBody>
      </p:sp>
      <p:sp>
        <p:nvSpPr>
          <p:cNvPr id="18" name="TextBox 17">
            <a:extLst>
              <a:ext uri="{FF2B5EF4-FFF2-40B4-BE49-F238E27FC236}">
                <a16:creationId xmlns:a16="http://schemas.microsoft.com/office/drawing/2014/main" id="{75AFA45E-C82B-4602-BB67-5070878A89A0}"/>
              </a:ext>
            </a:extLst>
          </p:cNvPr>
          <p:cNvSpPr txBox="1"/>
          <p:nvPr/>
        </p:nvSpPr>
        <p:spPr>
          <a:xfrm>
            <a:off x="2085694" y="5746721"/>
            <a:ext cx="1665328" cy="369332"/>
          </a:xfrm>
          <a:prstGeom prst="rect">
            <a:avLst/>
          </a:prstGeom>
          <a:noFill/>
        </p:spPr>
        <p:txBody>
          <a:bodyPr wrap="none" rtlCol="0">
            <a:spAutoFit/>
          </a:bodyPr>
          <a:lstStyle/>
          <a:p>
            <a:r>
              <a:rPr lang="en-US" dirty="0" err="1"/>
              <a:t>SoftExponential</a:t>
            </a:r>
            <a:endParaRPr lang="en-US" dirty="0"/>
          </a:p>
        </p:txBody>
      </p:sp>
      <p:sp>
        <p:nvSpPr>
          <p:cNvPr id="19" name="TextBox 18">
            <a:extLst>
              <a:ext uri="{FF2B5EF4-FFF2-40B4-BE49-F238E27FC236}">
                <a16:creationId xmlns:a16="http://schemas.microsoft.com/office/drawing/2014/main" id="{7FF69454-6502-4CB4-AC10-AB94A990F29F}"/>
              </a:ext>
            </a:extLst>
          </p:cNvPr>
          <p:cNvSpPr txBox="1"/>
          <p:nvPr/>
        </p:nvSpPr>
        <p:spPr>
          <a:xfrm>
            <a:off x="9273642" y="5870112"/>
            <a:ext cx="1665328" cy="369332"/>
          </a:xfrm>
          <a:prstGeom prst="rect">
            <a:avLst/>
          </a:prstGeom>
          <a:noFill/>
        </p:spPr>
        <p:txBody>
          <a:bodyPr wrap="none" rtlCol="0">
            <a:spAutoFit/>
          </a:bodyPr>
          <a:lstStyle/>
          <a:p>
            <a:r>
              <a:rPr lang="en-US" dirty="0" err="1"/>
              <a:t>SoftExponential</a:t>
            </a:r>
            <a:endParaRPr lang="en-US" dirty="0"/>
          </a:p>
        </p:txBody>
      </p:sp>
      <p:sp>
        <p:nvSpPr>
          <p:cNvPr id="20" name="TextBox 19">
            <a:extLst>
              <a:ext uri="{FF2B5EF4-FFF2-40B4-BE49-F238E27FC236}">
                <a16:creationId xmlns:a16="http://schemas.microsoft.com/office/drawing/2014/main" id="{AD0861CC-673B-4265-ACD5-CB1B64F43482}"/>
              </a:ext>
            </a:extLst>
          </p:cNvPr>
          <p:cNvSpPr txBox="1"/>
          <p:nvPr/>
        </p:nvSpPr>
        <p:spPr>
          <a:xfrm>
            <a:off x="5380686" y="5838623"/>
            <a:ext cx="933269" cy="369332"/>
          </a:xfrm>
          <a:prstGeom prst="rect">
            <a:avLst/>
          </a:prstGeom>
          <a:noFill/>
        </p:spPr>
        <p:txBody>
          <a:bodyPr wrap="none" rtlCol="0">
            <a:spAutoFit/>
          </a:bodyPr>
          <a:lstStyle/>
          <a:p>
            <a:r>
              <a:rPr lang="en-US" dirty="0"/>
              <a:t>Sigmoid</a:t>
            </a:r>
          </a:p>
        </p:txBody>
      </p:sp>
      <p:sp>
        <p:nvSpPr>
          <p:cNvPr id="21" name="TextBox 20">
            <a:extLst>
              <a:ext uri="{FF2B5EF4-FFF2-40B4-BE49-F238E27FC236}">
                <a16:creationId xmlns:a16="http://schemas.microsoft.com/office/drawing/2014/main" id="{4FA411BE-70A3-4331-8740-A593225B1CFF}"/>
              </a:ext>
            </a:extLst>
          </p:cNvPr>
          <p:cNvSpPr txBox="1"/>
          <p:nvPr/>
        </p:nvSpPr>
        <p:spPr>
          <a:xfrm>
            <a:off x="5511962" y="3469066"/>
            <a:ext cx="910314" cy="369332"/>
          </a:xfrm>
          <a:prstGeom prst="rect">
            <a:avLst/>
          </a:prstGeom>
          <a:noFill/>
        </p:spPr>
        <p:txBody>
          <a:bodyPr wrap="none" rtlCol="0">
            <a:spAutoFit/>
          </a:bodyPr>
          <a:lstStyle/>
          <a:p>
            <a:r>
              <a:rPr lang="en-US" dirty="0"/>
              <a:t>Identity</a:t>
            </a:r>
          </a:p>
        </p:txBody>
      </p:sp>
      <p:sp>
        <p:nvSpPr>
          <p:cNvPr id="22" name="TextBox 21">
            <a:extLst>
              <a:ext uri="{FF2B5EF4-FFF2-40B4-BE49-F238E27FC236}">
                <a16:creationId xmlns:a16="http://schemas.microsoft.com/office/drawing/2014/main" id="{FF5A3106-A348-4E9C-841E-15187F030EA2}"/>
              </a:ext>
            </a:extLst>
          </p:cNvPr>
          <p:cNvSpPr txBox="1"/>
          <p:nvPr/>
        </p:nvSpPr>
        <p:spPr>
          <a:xfrm>
            <a:off x="9917058" y="3469066"/>
            <a:ext cx="661400" cy="369332"/>
          </a:xfrm>
          <a:prstGeom prst="rect">
            <a:avLst/>
          </a:prstGeom>
          <a:noFill/>
        </p:spPr>
        <p:txBody>
          <a:bodyPr wrap="none" rtlCol="0">
            <a:spAutoFit/>
          </a:bodyPr>
          <a:lstStyle/>
          <a:p>
            <a:r>
              <a:rPr lang="en-US" dirty="0" err="1"/>
              <a:t>ReLU</a:t>
            </a:r>
            <a:endParaRPr lang="en-US" dirty="0"/>
          </a:p>
        </p:txBody>
      </p:sp>
    </p:spTree>
    <p:extLst>
      <p:ext uri="{BB962C8B-B14F-4D97-AF65-F5344CB8AC3E}">
        <p14:creationId xmlns:p14="http://schemas.microsoft.com/office/powerpoint/2010/main" val="609795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1572-68B7-43F7-A458-3A9FF959CE7F}"/>
              </a:ext>
            </a:extLst>
          </p:cNvPr>
          <p:cNvSpPr>
            <a:spLocks noGrp="1"/>
          </p:cNvSpPr>
          <p:nvPr>
            <p:ph type="title"/>
          </p:nvPr>
        </p:nvSpPr>
        <p:spPr>
          <a:xfrm>
            <a:off x="804673" y="3320859"/>
            <a:ext cx="4524973" cy="2076333"/>
          </a:xfrm>
        </p:spPr>
        <p:txBody>
          <a:bodyPr vert="horz" lIns="91440" tIns="45720" rIns="91440" bIns="45720" rtlCol="0" anchor="t">
            <a:normAutofit/>
          </a:bodyPr>
          <a:lstStyle/>
          <a:p>
            <a:r>
              <a:rPr lang="en-US" sz="4800" dirty="0"/>
              <a:t>Ongoing Work and Vision</a:t>
            </a:r>
          </a:p>
        </p:txBody>
      </p:sp>
      <p:pic>
        <p:nvPicPr>
          <p:cNvPr id="4" name="Picture 3" descr="A picture containing text, book&#10;&#10;Description automatically generated">
            <a:extLst>
              <a:ext uri="{FF2B5EF4-FFF2-40B4-BE49-F238E27FC236}">
                <a16:creationId xmlns:a16="http://schemas.microsoft.com/office/drawing/2014/main" id="{34B3A3ED-6A0A-4F54-AE1C-677BB46567E4}"/>
              </a:ext>
            </a:extLst>
          </p:cNvPr>
          <p:cNvPicPr>
            <a:picLocks noChangeAspect="1"/>
          </p:cNvPicPr>
          <p:nvPr/>
        </p:nvPicPr>
        <p:blipFill rotWithShape="1">
          <a:blip r:embed="rId2"/>
          <a:srcRect l="15535" r="23129" b="-1"/>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626574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F58068-8414-40D9-9D89-0E8B04C9B88F}"/>
              </a:ext>
            </a:extLst>
          </p:cNvPr>
          <p:cNvSpPr>
            <a:spLocks noGrp="1"/>
          </p:cNvSpPr>
          <p:nvPr>
            <p:ph type="sldNum" sz="quarter" idx="12"/>
          </p:nvPr>
        </p:nvSpPr>
        <p:spPr/>
        <p:txBody>
          <a:bodyPr/>
          <a:lstStyle/>
          <a:p>
            <a:fld id="{FE7A4BB3-E848-5A44-82DF-322201952CD8}" type="slidenum">
              <a:rPr lang="en-US" smtClean="0"/>
              <a:pPr/>
              <a:t>27</a:t>
            </a:fld>
            <a:endParaRPr lang="en-US"/>
          </a:p>
        </p:txBody>
      </p:sp>
      <p:sp>
        <p:nvSpPr>
          <p:cNvPr id="3" name="Title 2">
            <a:extLst>
              <a:ext uri="{FF2B5EF4-FFF2-40B4-BE49-F238E27FC236}">
                <a16:creationId xmlns:a16="http://schemas.microsoft.com/office/drawing/2014/main" id="{A75E25BB-A9F2-4833-9AD0-1F35EAB66986}"/>
              </a:ext>
            </a:extLst>
          </p:cNvPr>
          <p:cNvSpPr>
            <a:spLocks noGrp="1"/>
          </p:cNvSpPr>
          <p:nvPr>
            <p:ph type="title"/>
          </p:nvPr>
        </p:nvSpPr>
        <p:spPr/>
        <p:txBody>
          <a:bodyPr/>
          <a:lstStyle/>
          <a:p>
            <a:r>
              <a:rPr lang="en-US"/>
              <a:t>Ongoing Work and Vision</a:t>
            </a:r>
          </a:p>
        </p:txBody>
      </p:sp>
      <p:sp>
        <p:nvSpPr>
          <p:cNvPr id="4" name="Content Placeholder 3">
            <a:extLst>
              <a:ext uri="{FF2B5EF4-FFF2-40B4-BE49-F238E27FC236}">
                <a16:creationId xmlns:a16="http://schemas.microsoft.com/office/drawing/2014/main" id="{BC7FB9CD-CBD3-486C-8787-1FD14A14D62D}"/>
              </a:ext>
            </a:extLst>
          </p:cNvPr>
          <p:cNvSpPr>
            <a:spLocks noGrp="1"/>
          </p:cNvSpPr>
          <p:nvPr>
            <p:ph sz="quarter" idx="20"/>
          </p:nvPr>
        </p:nvSpPr>
        <p:spPr/>
        <p:txBody>
          <a:bodyPr vert="horz" lIns="76200" tIns="38100" rIns="76200" bIns="38100" rtlCol="0" anchor="t">
            <a:normAutofit/>
          </a:bodyPr>
          <a:lstStyle/>
          <a:p>
            <a:r>
              <a:rPr lang="en-US" b="1" dirty="0">
                <a:latin typeface="Arial"/>
                <a:cs typeface="Arial"/>
              </a:rPr>
              <a:t>Open-source code</a:t>
            </a:r>
          </a:p>
          <a:p>
            <a:pPr lvl="1"/>
            <a:r>
              <a:rPr lang="en-US" b="1" dirty="0">
                <a:latin typeface="Arial"/>
                <a:cs typeface="Arial"/>
              </a:rPr>
              <a:t>PSL</a:t>
            </a:r>
            <a:r>
              <a:rPr lang="en-US" dirty="0">
                <a:latin typeface="Arial"/>
                <a:cs typeface="Arial"/>
              </a:rPr>
              <a:t>: Python Systems Library</a:t>
            </a:r>
          </a:p>
          <a:p>
            <a:pPr lvl="2"/>
            <a:r>
              <a:rPr lang="en-US" dirty="0">
                <a:latin typeface="Arial"/>
                <a:cs typeface="Arial"/>
                <a:hlinkClick r:id="rId3"/>
              </a:rPr>
              <a:t>https://github.com/pnnl/psl</a:t>
            </a:r>
            <a:endParaRPr lang="en-US" dirty="0">
              <a:latin typeface="Arial"/>
              <a:cs typeface="Arial"/>
            </a:endParaRPr>
          </a:p>
          <a:p>
            <a:pPr lvl="1"/>
            <a:r>
              <a:rPr lang="en-US" b="1" dirty="0" err="1">
                <a:latin typeface="Arial"/>
                <a:cs typeface="Arial"/>
              </a:rPr>
              <a:t>SLiM</a:t>
            </a:r>
            <a:r>
              <a:rPr lang="en-US" dirty="0">
                <a:latin typeface="Arial"/>
                <a:cs typeface="Arial"/>
              </a:rPr>
              <a:t>: Structured Linear Maps in </a:t>
            </a:r>
            <a:r>
              <a:rPr lang="en-US" dirty="0" err="1">
                <a:latin typeface="Arial"/>
                <a:cs typeface="Arial"/>
              </a:rPr>
              <a:t>Pytorch</a:t>
            </a:r>
            <a:r>
              <a:rPr lang="en-US" dirty="0">
                <a:latin typeface="Arial"/>
                <a:cs typeface="Arial"/>
              </a:rPr>
              <a:t> </a:t>
            </a:r>
          </a:p>
          <a:p>
            <a:pPr lvl="2"/>
            <a:r>
              <a:rPr lang="en-US" dirty="0">
                <a:latin typeface="Arial"/>
                <a:cs typeface="Arial"/>
                <a:hlinkClick r:id="rId4"/>
              </a:rPr>
              <a:t>https://github.com/pnnl/slim</a:t>
            </a:r>
            <a:endParaRPr lang="en-US" b="1" dirty="0">
              <a:latin typeface="Arial"/>
              <a:cs typeface="Arial"/>
            </a:endParaRPr>
          </a:p>
          <a:p>
            <a:pPr lvl="1"/>
            <a:r>
              <a:rPr lang="en-US" b="1" dirty="0" err="1">
                <a:latin typeface="Arial"/>
                <a:cs typeface="Arial"/>
              </a:rPr>
              <a:t>NeuroMANCER</a:t>
            </a:r>
            <a:r>
              <a:rPr lang="en-US" dirty="0">
                <a:latin typeface="Arial"/>
                <a:cs typeface="Arial"/>
              </a:rPr>
              <a:t>: Neural Modules with Adaptive Nonlinear Constraints and Efficient Regularizations</a:t>
            </a:r>
          </a:p>
          <a:p>
            <a:pPr lvl="2"/>
            <a:r>
              <a:rPr lang="en-US" dirty="0">
                <a:latin typeface="Arial"/>
                <a:cs typeface="Arial"/>
                <a:hlinkClick r:id="rId5"/>
              </a:rPr>
              <a:t>https://github.com/pnnl/neuromancer</a:t>
            </a:r>
            <a:endParaRPr lang="en-US" dirty="0">
              <a:latin typeface="Arial"/>
              <a:cs typeface="Arial"/>
            </a:endParaRPr>
          </a:p>
          <a:p>
            <a:r>
              <a:rPr lang="en-US" b="1" dirty="0">
                <a:latin typeface="Arial"/>
                <a:cs typeface="Arial"/>
              </a:rPr>
              <a:t>FY21 ongoing work</a:t>
            </a:r>
          </a:p>
          <a:p>
            <a:pPr lvl="1"/>
            <a:r>
              <a:rPr lang="en-US" dirty="0">
                <a:latin typeface="Arial"/>
                <a:cs typeface="Arial"/>
              </a:rPr>
              <a:t>Uncertainty Quantification</a:t>
            </a:r>
            <a:endParaRPr lang="en-US" dirty="0"/>
          </a:p>
          <a:p>
            <a:pPr lvl="1"/>
            <a:r>
              <a:rPr lang="en-US" dirty="0">
                <a:latin typeface="Arial"/>
                <a:cs typeface="Arial"/>
              </a:rPr>
              <a:t>User-friendly software API which follows the idioms of ML and Control </a:t>
            </a:r>
            <a:endParaRPr lang="en-US" dirty="0"/>
          </a:p>
          <a:p>
            <a:pPr lvl="1"/>
            <a:r>
              <a:rPr lang="en-US" dirty="0">
                <a:latin typeface="Arial"/>
                <a:cs typeface="Arial"/>
              </a:rPr>
              <a:t>Comprehensive suite of physics-based priors and constraints</a:t>
            </a:r>
          </a:p>
          <a:p>
            <a:pPr lvl="1"/>
            <a:r>
              <a:rPr lang="en-US" dirty="0">
                <a:latin typeface="Arial"/>
                <a:cs typeface="Arial"/>
              </a:rPr>
              <a:t>Theoretical guarantees: convergence, stability, constraints satisfaction</a:t>
            </a:r>
            <a:endParaRPr lang="en-US" dirty="0"/>
          </a:p>
          <a:p>
            <a:pPr lvl="2"/>
            <a:endParaRPr lang="en-US" dirty="0">
              <a:latin typeface="Arial"/>
              <a:cs typeface="Arial"/>
            </a:endParaRPr>
          </a:p>
          <a:p>
            <a:pPr lvl="1"/>
            <a:endParaRPr lang="en-US" dirty="0">
              <a:latin typeface="Arial"/>
              <a:cs typeface="Arial"/>
            </a:endParaRPr>
          </a:p>
          <a:p>
            <a:pPr lvl="1"/>
            <a:endParaRPr lang="en-US" dirty="0">
              <a:latin typeface="Arial"/>
              <a:cs typeface="Arial"/>
            </a:endParaRPr>
          </a:p>
          <a:p>
            <a:pPr lvl="1"/>
            <a:endParaRPr lang="en-US" dirty="0">
              <a:latin typeface="Arial"/>
              <a:cs typeface="Arial"/>
            </a:endParaRPr>
          </a:p>
        </p:txBody>
      </p:sp>
    </p:spTree>
    <p:extLst>
      <p:ext uri="{BB962C8B-B14F-4D97-AF65-F5344CB8AC3E}">
        <p14:creationId xmlns:p14="http://schemas.microsoft.com/office/powerpoint/2010/main" val="368206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F58068-8414-40D9-9D89-0E8B04C9B88F}"/>
              </a:ext>
            </a:extLst>
          </p:cNvPr>
          <p:cNvSpPr>
            <a:spLocks noGrp="1"/>
          </p:cNvSpPr>
          <p:nvPr>
            <p:ph type="sldNum" sz="quarter" idx="12"/>
          </p:nvPr>
        </p:nvSpPr>
        <p:spPr/>
        <p:txBody>
          <a:bodyPr/>
          <a:lstStyle/>
          <a:p>
            <a:fld id="{FE7A4BB3-E848-5A44-82DF-322201952CD8}" type="slidenum">
              <a:rPr lang="en-US" smtClean="0"/>
              <a:pPr/>
              <a:t>28</a:t>
            </a:fld>
            <a:endParaRPr lang="en-US"/>
          </a:p>
        </p:txBody>
      </p:sp>
      <p:sp>
        <p:nvSpPr>
          <p:cNvPr id="3" name="Title 2">
            <a:extLst>
              <a:ext uri="{FF2B5EF4-FFF2-40B4-BE49-F238E27FC236}">
                <a16:creationId xmlns:a16="http://schemas.microsoft.com/office/drawing/2014/main" id="{A75E25BB-A9F2-4833-9AD0-1F35EAB66986}"/>
              </a:ext>
            </a:extLst>
          </p:cNvPr>
          <p:cNvSpPr>
            <a:spLocks noGrp="1"/>
          </p:cNvSpPr>
          <p:nvPr>
            <p:ph type="title"/>
          </p:nvPr>
        </p:nvSpPr>
        <p:spPr>
          <a:xfrm>
            <a:off x="2667000" y="225779"/>
            <a:ext cx="9144000" cy="530360"/>
          </a:xfrm>
        </p:spPr>
        <p:txBody>
          <a:bodyPr/>
          <a:lstStyle/>
          <a:p>
            <a:r>
              <a:rPr lang="en-US" dirty="0"/>
              <a:t>Research Ideas for DnC2S</a:t>
            </a:r>
          </a:p>
        </p:txBody>
      </p:sp>
      <p:sp>
        <p:nvSpPr>
          <p:cNvPr id="4" name="Content Placeholder 3">
            <a:extLst>
              <a:ext uri="{FF2B5EF4-FFF2-40B4-BE49-F238E27FC236}">
                <a16:creationId xmlns:a16="http://schemas.microsoft.com/office/drawing/2014/main" id="{BC7FB9CD-CBD3-486C-8787-1FD14A14D62D}"/>
              </a:ext>
            </a:extLst>
          </p:cNvPr>
          <p:cNvSpPr>
            <a:spLocks noGrp="1"/>
          </p:cNvSpPr>
          <p:nvPr>
            <p:ph sz="quarter" idx="20"/>
          </p:nvPr>
        </p:nvSpPr>
        <p:spPr>
          <a:xfrm>
            <a:off x="993914" y="1041890"/>
            <a:ext cx="10668000" cy="5534756"/>
          </a:xfrm>
        </p:spPr>
        <p:txBody>
          <a:bodyPr vert="horz" lIns="76200" tIns="38100" rIns="76200" bIns="38100" rtlCol="0" anchor="t">
            <a:normAutofit fontScale="77500" lnSpcReduction="20000"/>
          </a:bodyPr>
          <a:lstStyle/>
          <a:p>
            <a:pPr marL="0" indent="0">
              <a:buNone/>
            </a:pPr>
            <a:r>
              <a:rPr lang="en-US" sz="2400" b="1" dirty="0">
                <a:latin typeface="Arial"/>
                <a:cs typeface="Arial"/>
              </a:rPr>
              <a:t>T1 Modeling</a:t>
            </a:r>
            <a:endParaRPr lang="en-US" sz="2400" dirty="0">
              <a:latin typeface="Arial"/>
              <a:cs typeface="Arial"/>
            </a:endParaRPr>
          </a:p>
          <a:p>
            <a:r>
              <a:rPr lang="en-US" dirty="0">
                <a:latin typeface="Arial"/>
                <a:cs typeface="Arial"/>
              </a:rPr>
              <a:t>Stability, invertibility and improved inference via regularizations</a:t>
            </a:r>
          </a:p>
          <a:p>
            <a:pPr lvl="1"/>
            <a:r>
              <a:rPr lang="en-US" dirty="0">
                <a:latin typeface="Arial"/>
                <a:cs typeface="Arial"/>
              </a:rPr>
              <a:t>Deep Markov models</a:t>
            </a:r>
          </a:p>
          <a:p>
            <a:pPr lvl="1"/>
            <a:r>
              <a:rPr lang="en-US" dirty="0">
                <a:latin typeface="Arial"/>
                <a:cs typeface="Arial"/>
              </a:rPr>
              <a:t>Deep POMDPs</a:t>
            </a:r>
          </a:p>
          <a:p>
            <a:pPr lvl="1"/>
            <a:r>
              <a:rPr lang="en-US" dirty="0">
                <a:latin typeface="Arial"/>
                <a:cs typeface="Arial"/>
              </a:rPr>
              <a:t>Graph neural networks</a:t>
            </a:r>
          </a:p>
          <a:p>
            <a:pPr lvl="1"/>
            <a:r>
              <a:rPr lang="en-US" dirty="0">
                <a:latin typeface="Arial"/>
                <a:cs typeface="Arial"/>
              </a:rPr>
              <a:t>Deep PGMs</a:t>
            </a:r>
          </a:p>
          <a:p>
            <a:pPr marL="9" indent="0">
              <a:lnSpc>
                <a:spcPct val="170000"/>
              </a:lnSpc>
              <a:buNone/>
            </a:pPr>
            <a:r>
              <a:rPr lang="en-US" sz="2400" b="1" dirty="0">
                <a:latin typeface="Arial"/>
                <a:cs typeface="Arial"/>
              </a:rPr>
              <a:t>T2 UQ</a:t>
            </a:r>
          </a:p>
          <a:p>
            <a:pPr marL="342909" indent="-342900"/>
            <a:r>
              <a:rPr lang="en-US" sz="2400" dirty="0">
                <a:latin typeface="Arial"/>
                <a:cs typeface="Arial"/>
              </a:rPr>
              <a:t>Robustness of deep neural nets and deep PGMs</a:t>
            </a:r>
          </a:p>
          <a:p>
            <a:pPr marL="800082" lvl="1" indent="-342900"/>
            <a:r>
              <a:rPr lang="en-US" sz="2067" dirty="0">
                <a:latin typeface="Arial"/>
                <a:cs typeface="Arial"/>
              </a:rPr>
              <a:t>Lipschitz constants</a:t>
            </a:r>
          </a:p>
          <a:p>
            <a:pPr marL="800082" lvl="1" indent="-342900"/>
            <a:r>
              <a:rPr lang="en-US" sz="2067" dirty="0">
                <a:latin typeface="Arial"/>
                <a:cs typeface="Arial"/>
              </a:rPr>
              <a:t>Reachability analysis</a:t>
            </a:r>
          </a:p>
          <a:p>
            <a:pPr marL="800082" lvl="1" indent="-342900"/>
            <a:r>
              <a:rPr lang="en-US" sz="2067" dirty="0">
                <a:latin typeface="Arial"/>
                <a:cs typeface="Arial"/>
              </a:rPr>
              <a:t>Sensitivity to perturbations</a:t>
            </a:r>
          </a:p>
          <a:p>
            <a:pPr marL="9" indent="0">
              <a:lnSpc>
                <a:spcPct val="170000"/>
              </a:lnSpc>
              <a:buNone/>
            </a:pPr>
            <a:r>
              <a:rPr lang="en-US" sz="2400" b="1" dirty="0">
                <a:latin typeface="Arial"/>
                <a:cs typeface="Arial"/>
              </a:rPr>
              <a:t>T3 Control</a:t>
            </a:r>
          </a:p>
          <a:p>
            <a:r>
              <a:rPr lang="en-US" dirty="0">
                <a:latin typeface="Arial"/>
                <a:cs typeface="Arial"/>
              </a:rPr>
              <a:t>Probabilistic differentiable predictive control (DPC)</a:t>
            </a:r>
          </a:p>
          <a:p>
            <a:r>
              <a:rPr lang="en-US" dirty="0">
                <a:latin typeface="Arial"/>
                <a:cs typeface="Arial"/>
              </a:rPr>
              <a:t>Closed loop stability and constraints satisfaction of POMDPs with neural networks</a:t>
            </a:r>
          </a:p>
          <a:p>
            <a:r>
              <a:rPr lang="en-US" dirty="0">
                <a:latin typeface="Arial"/>
                <a:cs typeface="Arial"/>
              </a:rPr>
              <a:t>DPC as a policy optimization step for deep RL</a:t>
            </a:r>
          </a:p>
          <a:p>
            <a:pPr marL="9" indent="0">
              <a:lnSpc>
                <a:spcPct val="170000"/>
              </a:lnSpc>
              <a:buNone/>
            </a:pPr>
            <a:r>
              <a:rPr lang="en-US" sz="2400" b="1" dirty="0">
                <a:latin typeface="Arial"/>
                <a:cs typeface="Arial"/>
              </a:rPr>
              <a:t>T4 Continual Learning</a:t>
            </a:r>
          </a:p>
          <a:p>
            <a:r>
              <a:rPr lang="en-US" dirty="0">
                <a:latin typeface="Arial"/>
                <a:cs typeface="Arial"/>
              </a:rPr>
              <a:t>Adaptive DPC policy updates with constraints and stability guarantees</a:t>
            </a:r>
          </a:p>
          <a:p>
            <a:endParaRPr lang="en-US" dirty="0">
              <a:latin typeface="Arial"/>
              <a:cs typeface="Arial"/>
            </a:endParaRPr>
          </a:p>
          <a:p>
            <a:pPr marL="457182" lvl="1" indent="0">
              <a:buNone/>
            </a:pPr>
            <a:endParaRPr lang="en-US" b="1" dirty="0">
              <a:latin typeface="Arial"/>
              <a:cs typeface="Arial"/>
            </a:endParaRPr>
          </a:p>
        </p:txBody>
      </p:sp>
    </p:spTree>
    <p:extLst>
      <p:ext uri="{BB962C8B-B14F-4D97-AF65-F5344CB8AC3E}">
        <p14:creationId xmlns:p14="http://schemas.microsoft.com/office/powerpoint/2010/main" val="64746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F58068-8414-40D9-9D89-0E8B04C9B88F}"/>
              </a:ext>
            </a:extLst>
          </p:cNvPr>
          <p:cNvSpPr>
            <a:spLocks noGrp="1"/>
          </p:cNvSpPr>
          <p:nvPr>
            <p:ph type="sldNum" sz="quarter" idx="12"/>
          </p:nvPr>
        </p:nvSpPr>
        <p:spPr/>
        <p:txBody>
          <a:bodyPr/>
          <a:lstStyle/>
          <a:p>
            <a:fld id="{FE7A4BB3-E848-5A44-82DF-322201952CD8}" type="slidenum">
              <a:rPr lang="en-US" smtClean="0"/>
              <a:pPr/>
              <a:t>29</a:t>
            </a:fld>
            <a:endParaRPr lang="en-US"/>
          </a:p>
        </p:txBody>
      </p:sp>
      <p:sp>
        <p:nvSpPr>
          <p:cNvPr id="3" name="Title 2">
            <a:extLst>
              <a:ext uri="{FF2B5EF4-FFF2-40B4-BE49-F238E27FC236}">
                <a16:creationId xmlns:a16="http://schemas.microsoft.com/office/drawing/2014/main" id="{A75E25BB-A9F2-4833-9AD0-1F35EAB66986}"/>
              </a:ext>
            </a:extLst>
          </p:cNvPr>
          <p:cNvSpPr>
            <a:spLocks noGrp="1"/>
          </p:cNvSpPr>
          <p:nvPr>
            <p:ph type="title"/>
          </p:nvPr>
        </p:nvSpPr>
        <p:spPr>
          <a:xfrm>
            <a:off x="3048000" y="2336517"/>
            <a:ext cx="9144000" cy="1092483"/>
          </a:xfrm>
        </p:spPr>
        <p:txBody>
          <a:bodyPr/>
          <a:lstStyle/>
          <a:p>
            <a:r>
              <a:rPr lang="en-US" dirty="0"/>
              <a:t>Backup slides and references</a:t>
            </a:r>
          </a:p>
        </p:txBody>
      </p:sp>
    </p:spTree>
    <p:extLst>
      <p:ext uri="{BB962C8B-B14F-4D97-AF65-F5344CB8AC3E}">
        <p14:creationId xmlns:p14="http://schemas.microsoft.com/office/powerpoint/2010/main" val="258440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963613"/>
          </a:xfrm>
        </p:spPr>
        <p:txBody>
          <a:bodyPr vert="horz" lIns="0" tIns="45720" rIns="91440" bIns="45720" rtlCol="0" anchor="b">
            <a:normAutofit/>
          </a:bodyPr>
          <a:lstStyle/>
          <a:p>
            <a:pPr algn="ctr"/>
            <a:r>
              <a:rPr lang="en-US" sz="3000" b="1" dirty="0">
                <a:solidFill>
                  <a:srgbClr val="D57500"/>
                </a:solidFill>
                <a:latin typeface="Arial"/>
                <a:ea typeface="+mn-ea"/>
                <a:cs typeface="Arial"/>
              </a:rPr>
              <a:t>Data-driven Modeling of Dynamical Systems</a:t>
            </a:r>
          </a:p>
        </p:txBody>
      </p:sp>
      <p:sp>
        <p:nvSpPr>
          <p:cNvPr id="9" name="Rectangle 8">
            <a:extLst>
              <a:ext uri="{FF2B5EF4-FFF2-40B4-BE49-F238E27FC236}">
                <a16:creationId xmlns:a16="http://schemas.microsoft.com/office/drawing/2014/main" id="{FFF0ACDA-6827-43C9-B8DB-D95B798DA2D2}"/>
              </a:ext>
            </a:extLst>
          </p:cNvPr>
          <p:cNvSpPr/>
          <p:nvPr/>
        </p:nvSpPr>
        <p:spPr>
          <a:xfrm>
            <a:off x="1009661" y="1627251"/>
            <a:ext cx="2646430" cy="523220"/>
          </a:xfrm>
          <a:prstGeom prst="rect">
            <a:avLst/>
          </a:prstGeom>
        </p:spPr>
        <p:txBody>
          <a:bodyPr wrap="none">
            <a:spAutoFit/>
          </a:bodyPr>
          <a:lstStyle/>
          <a:p>
            <a:r>
              <a:rPr lang="en-US" sz="2800" b="1" dirty="0"/>
              <a:t>Time-series data</a:t>
            </a:r>
          </a:p>
        </p:txBody>
      </p:sp>
      <p:pic>
        <p:nvPicPr>
          <p:cNvPr id="13" name="Picture 12" descr="A picture containing text&#10;&#10;Description automatically generated">
            <a:extLst>
              <a:ext uri="{FF2B5EF4-FFF2-40B4-BE49-F238E27FC236}">
                <a16:creationId xmlns:a16="http://schemas.microsoft.com/office/drawing/2014/main" id="{89085E87-8CCE-4C09-A9B0-D7F79FBD2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933" y="2311060"/>
            <a:ext cx="3134126" cy="1814022"/>
          </a:xfrm>
          <a:prstGeom prst="rect">
            <a:avLst/>
          </a:prstGeom>
        </p:spPr>
      </p:pic>
      <p:sp>
        <p:nvSpPr>
          <p:cNvPr id="14" name="Rectangle 13">
            <a:extLst>
              <a:ext uri="{FF2B5EF4-FFF2-40B4-BE49-F238E27FC236}">
                <a16:creationId xmlns:a16="http://schemas.microsoft.com/office/drawing/2014/main" id="{F5954D04-609E-4663-84FC-766BD6A4E8E4}"/>
              </a:ext>
            </a:extLst>
          </p:cNvPr>
          <p:cNvSpPr/>
          <p:nvPr/>
        </p:nvSpPr>
        <p:spPr>
          <a:xfrm>
            <a:off x="7543800" y="1691201"/>
            <a:ext cx="3293659" cy="523220"/>
          </a:xfrm>
          <a:prstGeom prst="rect">
            <a:avLst/>
          </a:prstGeom>
        </p:spPr>
        <p:txBody>
          <a:bodyPr wrap="none">
            <a:spAutoFit/>
          </a:bodyPr>
          <a:lstStyle/>
          <a:p>
            <a:r>
              <a:rPr lang="en-US" sz="2800" b="1" dirty="0"/>
              <a:t>Difference equations</a:t>
            </a:r>
          </a:p>
        </p:txBody>
      </p:sp>
      <p:sp>
        <p:nvSpPr>
          <p:cNvPr id="16" name="Arrow: Right 15">
            <a:extLst>
              <a:ext uri="{FF2B5EF4-FFF2-40B4-BE49-F238E27FC236}">
                <a16:creationId xmlns:a16="http://schemas.microsoft.com/office/drawing/2014/main" id="{95E10ED1-0538-455D-9CB2-D8D78E1A262E}"/>
              </a:ext>
            </a:extLst>
          </p:cNvPr>
          <p:cNvSpPr/>
          <p:nvPr/>
        </p:nvSpPr>
        <p:spPr>
          <a:xfrm>
            <a:off x="4656068" y="3027686"/>
            <a:ext cx="2128837"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3306B2-35C9-404F-9C6F-C20703789DE1}"/>
              </a:ext>
            </a:extLst>
          </p:cNvPr>
          <p:cNvSpPr/>
          <p:nvPr/>
        </p:nvSpPr>
        <p:spPr>
          <a:xfrm>
            <a:off x="4621531" y="2571740"/>
            <a:ext cx="2197909" cy="646331"/>
          </a:xfrm>
          <a:prstGeom prst="rect">
            <a:avLst/>
          </a:prstGeom>
        </p:spPr>
        <p:txBody>
          <a:bodyPr wrap="none">
            <a:spAutoFit/>
          </a:bodyPr>
          <a:lstStyle/>
          <a:p>
            <a:r>
              <a:rPr lang="en-US" dirty="0"/>
              <a:t>System identification </a:t>
            </a:r>
          </a:p>
          <a:p>
            <a:endParaRPr lang="en-US" dirty="0"/>
          </a:p>
        </p:txBody>
      </p:sp>
      <p:sp>
        <p:nvSpPr>
          <p:cNvPr id="19" name="Rectangle 18">
            <a:extLst>
              <a:ext uri="{FF2B5EF4-FFF2-40B4-BE49-F238E27FC236}">
                <a16:creationId xmlns:a16="http://schemas.microsoft.com/office/drawing/2014/main" id="{9234285F-89C6-4579-9126-56D79787B82C}"/>
              </a:ext>
            </a:extLst>
          </p:cNvPr>
          <p:cNvSpPr/>
          <p:nvPr/>
        </p:nvSpPr>
        <p:spPr>
          <a:xfrm>
            <a:off x="241377" y="5203441"/>
            <a:ext cx="2587183" cy="461665"/>
          </a:xfrm>
          <a:prstGeom prst="rect">
            <a:avLst/>
          </a:prstGeom>
        </p:spPr>
        <p:txBody>
          <a:bodyPr wrap="none">
            <a:spAutoFit/>
          </a:bodyPr>
          <a:lstStyle/>
          <a:p>
            <a:r>
              <a:rPr lang="en-US" sz="2400" dirty="0"/>
              <a:t>State space models</a:t>
            </a:r>
          </a:p>
        </p:txBody>
      </p:sp>
      <p:sp>
        <p:nvSpPr>
          <p:cNvPr id="18" name="Rectangle 17">
            <a:extLst>
              <a:ext uri="{FF2B5EF4-FFF2-40B4-BE49-F238E27FC236}">
                <a16:creationId xmlns:a16="http://schemas.microsoft.com/office/drawing/2014/main" id="{69F97E1D-6874-4057-9483-0E46DE921EE1}"/>
              </a:ext>
            </a:extLst>
          </p:cNvPr>
          <p:cNvSpPr/>
          <p:nvPr/>
        </p:nvSpPr>
        <p:spPr>
          <a:xfrm>
            <a:off x="6569654" y="5212966"/>
            <a:ext cx="2183098" cy="461665"/>
          </a:xfrm>
          <a:prstGeom prst="rect">
            <a:avLst/>
          </a:prstGeom>
        </p:spPr>
        <p:txBody>
          <a:bodyPr wrap="none">
            <a:spAutoFit/>
          </a:bodyPr>
          <a:lstStyle/>
          <a:p>
            <a:r>
              <a:rPr lang="en-US" sz="2400" dirty="0"/>
              <a:t>Markov models</a:t>
            </a:r>
          </a:p>
        </p:txBody>
      </p:sp>
      <p:sp>
        <p:nvSpPr>
          <p:cNvPr id="21" name="Rectangle 20">
            <a:extLst>
              <a:ext uri="{FF2B5EF4-FFF2-40B4-BE49-F238E27FC236}">
                <a16:creationId xmlns:a16="http://schemas.microsoft.com/office/drawing/2014/main" id="{6FB0B702-C37B-4123-8690-324B5BB845B2}"/>
              </a:ext>
            </a:extLst>
          </p:cNvPr>
          <p:cNvSpPr/>
          <p:nvPr/>
        </p:nvSpPr>
        <p:spPr>
          <a:xfrm>
            <a:off x="9355402" y="5212966"/>
            <a:ext cx="1871025" cy="461665"/>
          </a:xfrm>
          <a:prstGeom prst="rect">
            <a:avLst/>
          </a:prstGeom>
        </p:spPr>
        <p:txBody>
          <a:bodyPr wrap="none">
            <a:spAutoFit/>
          </a:bodyPr>
          <a:lstStyle/>
          <a:p>
            <a:r>
              <a:rPr lang="en-US" sz="2400" dirty="0"/>
              <a:t>NARX models</a:t>
            </a:r>
          </a:p>
        </p:txBody>
      </p:sp>
      <p:pic>
        <p:nvPicPr>
          <p:cNvPr id="5" name="Picture 4" descr="A picture containing diagram, schematic&#10;&#10;Description automatically generated">
            <a:extLst>
              <a:ext uri="{FF2B5EF4-FFF2-40B4-BE49-F238E27FC236}">
                <a16:creationId xmlns:a16="http://schemas.microsoft.com/office/drawing/2014/main" id="{F602EDC0-A0C4-4209-B05C-1E599EF7B3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67" y="5837717"/>
            <a:ext cx="2189837" cy="848870"/>
          </a:xfrm>
          <a:prstGeom prst="rect">
            <a:avLst/>
          </a:prstGeom>
        </p:spPr>
      </p:pic>
      <p:pic>
        <p:nvPicPr>
          <p:cNvPr id="7" name="Picture 6" descr="Text&#10;&#10;Description automatically generated">
            <a:extLst>
              <a:ext uri="{FF2B5EF4-FFF2-40B4-BE49-F238E27FC236}">
                <a16:creationId xmlns:a16="http://schemas.microsoft.com/office/drawing/2014/main" id="{2E4BA2F5-7887-4085-A934-B0EE0AC24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1476" y="5665106"/>
            <a:ext cx="1902195" cy="1053431"/>
          </a:xfrm>
          <a:prstGeom prst="rect">
            <a:avLst/>
          </a:prstGeom>
        </p:spPr>
      </p:pic>
      <p:pic>
        <p:nvPicPr>
          <p:cNvPr id="10" name="Picture 9" descr="Text&#10;&#10;Description automatically generated">
            <a:extLst>
              <a:ext uri="{FF2B5EF4-FFF2-40B4-BE49-F238E27FC236}">
                <a16:creationId xmlns:a16="http://schemas.microsoft.com/office/drawing/2014/main" id="{3ABAF613-1A08-4F9A-975D-E937CD8C56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3974" y="5578169"/>
            <a:ext cx="3368026" cy="581231"/>
          </a:xfrm>
          <a:prstGeom prst="rect">
            <a:avLst/>
          </a:prstGeom>
        </p:spPr>
      </p:pic>
      <p:sp>
        <p:nvSpPr>
          <p:cNvPr id="23" name="Rectangle 22">
            <a:extLst>
              <a:ext uri="{FF2B5EF4-FFF2-40B4-BE49-F238E27FC236}">
                <a16:creationId xmlns:a16="http://schemas.microsoft.com/office/drawing/2014/main" id="{8CDA9F0B-95DD-4E4B-AECB-1CAC3C95B71F}"/>
              </a:ext>
            </a:extLst>
          </p:cNvPr>
          <p:cNvSpPr/>
          <p:nvPr/>
        </p:nvSpPr>
        <p:spPr>
          <a:xfrm>
            <a:off x="3045858" y="6240058"/>
            <a:ext cx="184731" cy="646331"/>
          </a:xfrm>
          <a:prstGeom prst="rect">
            <a:avLst/>
          </a:prstGeom>
        </p:spPr>
        <p:txBody>
          <a:bodyPr wrap="none">
            <a:spAutoFit/>
          </a:bodyPr>
          <a:lstStyle/>
          <a:p>
            <a:endParaRPr lang="en-US" dirty="0"/>
          </a:p>
          <a:p>
            <a:endParaRPr lang="en-US" dirty="0"/>
          </a:p>
        </p:txBody>
      </p:sp>
      <p:sp>
        <p:nvSpPr>
          <p:cNvPr id="24" name="Rectangle 23">
            <a:extLst>
              <a:ext uri="{FF2B5EF4-FFF2-40B4-BE49-F238E27FC236}">
                <a16:creationId xmlns:a16="http://schemas.microsoft.com/office/drawing/2014/main" id="{2B345C8D-CA9E-4B21-89E1-C6BB095A941C}"/>
              </a:ext>
            </a:extLst>
          </p:cNvPr>
          <p:cNvSpPr/>
          <p:nvPr/>
        </p:nvSpPr>
        <p:spPr>
          <a:xfrm>
            <a:off x="3206491" y="5212966"/>
            <a:ext cx="2889509" cy="461665"/>
          </a:xfrm>
          <a:prstGeom prst="rect">
            <a:avLst/>
          </a:prstGeom>
        </p:spPr>
        <p:txBody>
          <a:bodyPr wrap="none">
            <a:spAutoFit/>
          </a:bodyPr>
          <a:lstStyle/>
          <a:p>
            <a:r>
              <a:rPr lang="en-US" sz="2400" dirty="0"/>
              <a:t>Recurrent neural nets</a:t>
            </a:r>
          </a:p>
        </p:txBody>
      </p:sp>
      <p:pic>
        <p:nvPicPr>
          <p:cNvPr id="26" name="Picture 25" descr="Diagram, schematic&#10;&#10;Description automatically generated">
            <a:extLst>
              <a:ext uri="{FF2B5EF4-FFF2-40B4-BE49-F238E27FC236}">
                <a16:creationId xmlns:a16="http://schemas.microsoft.com/office/drawing/2014/main" id="{9DBE6C41-4B71-4AFE-86B0-6A9C33CD75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0186" y="5674631"/>
            <a:ext cx="3091033" cy="893862"/>
          </a:xfrm>
          <a:prstGeom prst="rect">
            <a:avLst/>
          </a:prstGeom>
        </p:spPr>
      </p:pic>
      <p:pic>
        <p:nvPicPr>
          <p:cNvPr id="34" name="Picture 33" descr="A picture containing graphical user interface&#10;&#10;Description automatically generated">
            <a:extLst>
              <a:ext uri="{FF2B5EF4-FFF2-40B4-BE49-F238E27FC236}">
                <a16:creationId xmlns:a16="http://schemas.microsoft.com/office/drawing/2014/main" id="{65763932-555D-4661-BDD5-B8C2318E10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697" y="2160683"/>
            <a:ext cx="3593816" cy="2657184"/>
          </a:xfrm>
          <a:prstGeom prst="rect">
            <a:avLst/>
          </a:prstGeom>
        </p:spPr>
      </p:pic>
      <p:sp>
        <p:nvSpPr>
          <p:cNvPr id="35" name="Rectangle 34">
            <a:extLst>
              <a:ext uri="{FF2B5EF4-FFF2-40B4-BE49-F238E27FC236}">
                <a16:creationId xmlns:a16="http://schemas.microsoft.com/office/drawing/2014/main" id="{5FE82A1A-F87B-4720-A998-F6E158779EF0}"/>
              </a:ext>
            </a:extLst>
          </p:cNvPr>
          <p:cNvSpPr/>
          <p:nvPr/>
        </p:nvSpPr>
        <p:spPr>
          <a:xfrm>
            <a:off x="4564383" y="3384230"/>
            <a:ext cx="3226076" cy="1631216"/>
          </a:xfrm>
          <a:prstGeom prst="rect">
            <a:avLst/>
          </a:prstGeom>
        </p:spPr>
        <p:txBody>
          <a:bodyPr wrap="none">
            <a:spAutoFit/>
          </a:bodyPr>
          <a:lstStyle/>
          <a:p>
            <a:r>
              <a:rPr lang="en-US" sz="2000" b="1" dirty="0"/>
              <a:t>Issues</a:t>
            </a:r>
            <a:r>
              <a:rPr lang="en-US" sz="2000" dirty="0"/>
              <a:t>:</a:t>
            </a:r>
          </a:p>
          <a:p>
            <a:pPr marL="342900" indent="-342900">
              <a:buFont typeface="Arial" panose="020B0604020202020204" pitchFamily="34" charset="0"/>
              <a:buChar char="•"/>
            </a:pPr>
            <a:r>
              <a:rPr lang="en-US" sz="2000" dirty="0"/>
              <a:t>Data efficiency</a:t>
            </a:r>
          </a:p>
          <a:p>
            <a:pPr marL="342900" indent="-342900">
              <a:buFont typeface="Arial" panose="020B0604020202020204" pitchFamily="34" charset="0"/>
              <a:buChar char="•"/>
            </a:pPr>
            <a:r>
              <a:rPr lang="en-US" sz="2000" dirty="0"/>
              <a:t>Generalization</a:t>
            </a:r>
          </a:p>
          <a:p>
            <a:pPr marL="342900" indent="-342900">
              <a:buFont typeface="Arial" panose="020B0604020202020204" pitchFamily="34" charset="0"/>
              <a:buChar char="•"/>
            </a:pPr>
            <a:r>
              <a:rPr lang="en-US" sz="2000" dirty="0"/>
              <a:t>Accuracy and UQ</a:t>
            </a:r>
          </a:p>
          <a:p>
            <a:pPr marL="342900" indent="-342900">
              <a:buFont typeface="Arial" panose="020B0604020202020204" pitchFamily="34" charset="0"/>
              <a:buChar char="•"/>
            </a:pPr>
            <a:r>
              <a:rPr lang="en-US" sz="2000" dirty="0"/>
              <a:t>Stability and Convergence</a:t>
            </a:r>
          </a:p>
        </p:txBody>
      </p:sp>
    </p:spTree>
    <p:extLst>
      <p:ext uri="{BB962C8B-B14F-4D97-AF65-F5344CB8AC3E}">
        <p14:creationId xmlns:p14="http://schemas.microsoft.com/office/powerpoint/2010/main" val="478429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477939"/>
          </a:xfrm>
        </p:spPr>
        <p:txBody>
          <a:bodyPr vert="horz" lIns="0" tIns="45720" rIns="91440" bIns="45720" rtlCol="0" anchor="b">
            <a:normAutofit fontScale="90000"/>
          </a:bodyPr>
          <a:lstStyle/>
          <a:p>
            <a:pPr algn="ctr"/>
            <a:r>
              <a:rPr lang="en-US" sz="3000" b="1" dirty="0">
                <a:solidFill>
                  <a:srgbClr val="D57500"/>
                </a:solidFill>
                <a:latin typeface="Arial"/>
                <a:ea typeface="+mn-ea"/>
                <a:cs typeface="Arial"/>
              </a:rPr>
              <a:t>Selected Reading: Dynamical Systems and Deep Learning</a:t>
            </a:r>
          </a:p>
        </p:txBody>
      </p:sp>
      <p:sp>
        <p:nvSpPr>
          <p:cNvPr id="3" name="Content Placeholder 2">
            <a:extLst>
              <a:ext uri="{FF2B5EF4-FFF2-40B4-BE49-F238E27FC236}">
                <a16:creationId xmlns:a16="http://schemas.microsoft.com/office/drawing/2014/main" id="{08F7E507-4A5A-4BA1-A2F7-084320CF566A}"/>
              </a:ext>
            </a:extLst>
          </p:cNvPr>
          <p:cNvSpPr>
            <a:spLocks noGrp="1"/>
          </p:cNvSpPr>
          <p:nvPr>
            <p:ph idx="1"/>
          </p:nvPr>
        </p:nvSpPr>
        <p:spPr>
          <a:xfrm>
            <a:off x="447472" y="1134895"/>
            <a:ext cx="11647251" cy="5505854"/>
          </a:xfrm>
        </p:spPr>
        <p:txBody>
          <a:bodyPr>
            <a:noAutofit/>
          </a:bodyPr>
          <a:lstStyle/>
          <a:p>
            <a:pPr marL="0" indent="0">
              <a:buNone/>
            </a:pPr>
            <a:r>
              <a:rPr lang="en-US" sz="2000" b="1" dirty="0"/>
              <a:t>Differential equation solvers as part of DNN architectures</a:t>
            </a:r>
          </a:p>
          <a:p>
            <a:r>
              <a:rPr lang="en-US" sz="2000" dirty="0">
                <a:latin typeface="Calibri" panose="020F0502020204030204" pitchFamily="34" charset="0"/>
                <a:cs typeface="Calibri" panose="020F0502020204030204" pitchFamily="34" charset="0"/>
              </a:rPr>
              <a:t>Ricky T. Q. Chen, et al., Neural Ordinary Differential Equations, 2018.</a:t>
            </a:r>
          </a:p>
          <a:p>
            <a:r>
              <a:rPr lang="en-US" sz="2000" dirty="0"/>
              <a:t>Eldad Haber and Lars </a:t>
            </a:r>
            <a:r>
              <a:rPr lang="en-US" sz="2000" dirty="0" err="1"/>
              <a:t>Ruthotto</a:t>
            </a:r>
            <a:r>
              <a:rPr lang="en-US" sz="2000" dirty="0"/>
              <a:t>, Deep Neural Networks motivated by Partial Differential Equations, 2018.</a:t>
            </a:r>
          </a:p>
          <a:p>
            <a:r>
              <a:rPr lang="en-US" sz="2000" dirty="0"/>
              <a:t>M. </a:t>
            </a:r>
            <a:r>
              <a:rPr lang="en-US" sz="2000" dirty="0" err="1"/>
              <a:t>Raissi</a:t>
            </a:r>
            <a:r>
              <a:rPr lang="en-US" sz="2000" dirty="0"/>
              <a:t>, et al., Multistep Neural Networks for Data-driven Discovery of Nonlinear Dynamical Systems, 2018.</a:t>
            </a:r>
          </a:p>
          <a:p>
            <a:r>
              <a:rPr lang="en-US" sz="2000" dirty="0"/>
              <a:t>Michael </a:t>
            </a:r>
            <a:r>
              <a:rPr lang="en-US" sz="2000" dirty="0" err="1"/>
              <a:t>Poli</a:t>
            </a:r>
            <a:r>
              <a:rPr lang="en-US" sz="2000" dirty="0"/>
              <a:t>, et al., </a:t>
            </a:r>
            <a:r>
              <a:rPr lang="en-US" sz="2000" dirty="0" err="1"/>
              <a:t>TorchDyn</a:t>
            </a:r>
            <a:r>
              <a:rPr lang="en-US" sz="2000" dirty="0"/>
              <a:t>: A Neural Differential Equations Library, 2020.</a:t>
            </a:r>
          </a:p>
          <a:p>
            <a:r>
              <a:rPr lang="en-US" sz="2000" dirty="0" err="1"/>
              <a:t>DiffEqFlux.jl</a:t>
            </a:r>
            <a:r>
              <a:rPr lang="en-US" sz="2000" dirty="0"/>
              <a:t> – A Julia Library for Neural Differential Equations </a:t>
            </a:r>
            <a:r>
              <a:rPr lang="en-US" sz="2000" dirty="0">
                <a:hlinkClick r:id="rId3"/>
              </a:rPr>
              <a:t>https://julialang.org/blog/2019/01/fluxdiffeq/</a:t>
            </a:r>
            <a:endParaRPr lang="en-US" sz="2000" dirty="0"/>
          </a:p>
          <a:p>
            <a:pPr marL="0" indent="0">
              <a:buNone/>
            </a:pPr>
            <a:r>
              <a:rPr lang="en-US" sz="2000" b="1" dirty="0"/>
              <a:t>Using deep neural networks for solving differential equations</a:t>
            </a:r>
          </a:p>
          <a:p>
            <a:r>
              <a:rPr lang="en-US" sz="2000" dirty="0"/>
              <a:t>M </a:t>
            </a:r>
            <a:r>
              <a:rPr lang="en-US" sz="2000" dirty="0" err="1"/>
              <a:t>Raissi</a:t>
            </a:r>
            <a:r>
              <a:rPr lang="en-US" sz="2000" dirty="0"/>
              <a:t>, et al., Physics Informed Deep Learning: Data-driven Solutions of Nonlinear Partial Differential Equations, 2017.</a:t>
            </a:r>
          </a:p>
          <a:p>
            <a:r>
              <a:rPr lang="en-US" sz="2000" dirty="0" err="1"/>
              <a:t>Batuhan</a:t>
            </a:r>
            <a:r>
              <a:rPr lang="en-US" sz="2000" dirty="0"/>
              <a:t> </a:t>
            </a:r>
            <a:r>
              <a:rPr lang="en-US" sz="2000" dirty="0" err="1"/>
              <a:t>Güler</a:t>
            </a:r>
            <a:r>
              <a:rPr lang="en-US" sz="2000" dirty="0"/>
              <a:t>, et al., Towards Robust and Stable Deep Learning Algorithms for Forward Backward Stochastic Differential Equations, 2019.</a:t>
            </a:r>
          </a:p>
          <a:p>
            <a:pPr marL="0" indent="0">
              <a:buNone/>
            </a:pPr>
            <a:r>
              <a:rPr lang="en-US" sz="2000" b="1" dirty="0"/>
              <a:t>Deep neural operators for approximating differential equations</a:t>
            </a:r>
            <a:endParaRPr lang="en-US" sz="2000" dirty="0"/>
          </a:p>
          <a:p>
            <a:r>
              <a:rPr lang="en-US" sz="2000" dirty="0" err="1"/>
              <a:t>Zongyi</a:t>
            </a:r>
            <a:r>
              <a:rPr lang="en-US" sz="2000" dirty="0"/>
              <a:t> Li , et al., Fourier Neural Operator for Parametric Partial Differential Equations, 2020.</a:t>
            </a:r>
          </a:p>
          <a:p>
            <a:r>
              <a:rPr lang="en-US" sz="2000" dirty="0"/>
              <a:t>Lu </a:t>
            </a:r>
            <a:r>
              <a:rPr lang="en-US" sz="2000" dirty="0" err="1"/>
              <a:t>Lu</a:t>
            </a:r>
            <a:r>
              <a:rPr lang="en-US" sz="2000" dirty="0"/>
              <a:t>, et al., </a:t>
            </a:r>
            <a:r>
              <a:rPr lang="en-US" sz="2000" dirty="0" err="1"/>
              <a:t>DeepONet</a:t>
            </a:r>
            <a:r>
              <a:rPr lang="en-US" sz="2000" dirty="0"/>
              <a:t>: Learning nonlinear operators for identifying differential equations based on the universal approximation theorem of operators, 2020</a:t>
            </a:r>
          </a:p>
        </p:txBody>
      </p:sp>
    </p:spTree>
    <p:extLst>
      <p:ext uri="{BB962C8B-B14F-4D97-AF65-F5344CB8AC3E}">
        <p14:creationId xmlns:p14="http://schemas.microsoft.com/office/powerpoint/2010/main" val="377591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477939"/>
          </a:xfrm>
        </p:spPr>
        <p:txBody>
          <a:bodyPr vert="horz" lIns="0" tIns="45720" rIns="91440" bIns="45720" rtlCol="0" anchor="b">
            <a:normAutofit fontScale="90000"/>
          </a:bodyPr>
          <a:lstStyle/>
          <a:p>
            <a:pPr algn="ctr"/>
            <a:r>
              <a:rPr lang="en-US" sz="3000" b="1" dirty="0">
                <a:solidFill>
                  <a:srgbClr val="D57500"/>
                </a:solidFill>
                <a:latin typeface="Arial"/>
                <a:ea typeface="+mn-ea"/>
                <a:cs typeface="Arial"/>
              </a:rPr>
              <a:t>Selected </a:t>
            </a:r>
            <a:r>
              <a:rPr lang="en-US" sz="3000" b="1" dirty="0">
                <a:solidFill>
                  <a:srgbClr val="D57500"/>
                </a:solidFill>
                <a:latin typeface="Arial"/>
                <a:cs typeface="Arial"/>
              </a:rPr>
              <a:t>Reading</a:t>
            </a:r>
            <a:r>
              <a:rPr lang="en-US" sz="3000" b="1" dirty="0">
                <a:solidFill>
                  <a:srgbClr val="D57500"/>
                </a:solidFill>
                <a:latin typeface="Arial"/>
                <a:ea typeface="+mn-ea"/>
                <a:cs typeface="Arial"/>
              </a:rPr>
              <a:t>: Dynamical Systems and Deep Learning</a:t>
            </a:r>
          </a:p>
        </p:txBody>
      </p:sp>
      <p:sp>
        <p:nvSpPr>
          <p:cNvPr id="3" name="Content Placeholder 2">
            <a:extLst>
              <a:ext uri="{FF2B5EF4-FFF2-40B4-BE49-F238E27FC236}">
                <a16:creationId xmlns:a16="http://schemas.microsoft.com/office/drawing/2014/main" id="{08F7E507-4A5A-4BA1-A2F7-084320CF566A}"/>
              </a:ext>
            </a:extLst>
          </p:cNvPr>
          <p:cNvSpPr>
            <a:spLocks noGrp="1"/>
          </p:cNvSpPr>
          <p:nvPr>
            <p:ph idx="1"/>
          </p:nvPr>
        </p:nvSpPr>
        <p:spPr>
          <a:xfrm>
            <a:off x="447472" y="1134895"/>
            <a:ext cx="11608341" cy="5505854"/>
          </a:xfrm>
        </p:spPr>
        <p:txBody>
          <a:bodyPr>
            <a:noAutofit/>
          </a:bodyPr>
          <a:lstStyle/>
          <a:p>
            <a:pPr marL="0" indent="0">
              <a:buNone/>
            </a:pPr>
            <a:r>
              <a:rPr lang="en-US" sz="2000" b="1" dirty="0"/>
              <a:t>Deep learning for domain decomposition and Koopman operators</a:t>
            </a:r>
          </a:p>
          <a:p>
            <a:r>
              <a:rPr lang="en-US" sz="2000" dirty="0"/>
              <a:t>Bethany </a:t>
            </a:r>
            <a:r>
              <a:rPr lang="en-US" sz="2000" dirty="0" err="1"/>
              <a:t>Lusch</a:t>
            </a:r>
            <a:r>
              <a:rPr lang="en-US" sz="2000" dirty="0"/>
              <a:t>, et al., Deep learning for universal linear embeddings of nonlinear dynamics, 2018.</a:t>
            </a:r>
          </a:p>
          <a:p>
            <a:r>
              <a:rPr lang="en-US" sz="2000" dirty="0"/>
              <a:t>Enoch Yeung, et al., Learning Deep Neural Network Representations for Koopman Operators of Nonlinear Dynamical Systems, 2019.</a:t>
            </a:r>
          </a:p>
          <a:p>
            <a:r>
              <a:rPr lang="en-US" sz="2000" dirty="0"/>
              <a:t>Kathleen Champion, et al., Data-driven discovery of coordinates and governing equations, 2019.</a:t>
            </a:r>
          </a:p>
          <a:p>
            <a:pPr marL="0" indent="0">
              <a:buNone/>
            </a:pPr>
            <a:r>
              <a:rPr lang="en-US" sz="2000" b="1" dirty="0"/>
              <a:t>Combining graph neural nets and physics constraints</a:t>
            </a:r>
          </a:p>
          <a:p>
            <a:r>
              <a:rPr lang="en-US" sz="2000" dirty="0">
                <a:latin typeface="Calibri" panose="020F0502020204030204" pitchFamily="34" charset="0"/>
                <a:cs typeface="Calibri" panose="020F0502020204030204" pitchFamily="34" charset="0"/>
              </a:rPr>
              <a:t>Peter W. Battaglia, et al.,</a:t>
            </a:r>
            <a:r>
              <a:rPr lang="en-US" sz="20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r>
              <a:rPr lang="en-US" sz="2000" dirty="0">
                <a:latin typeface="Calibri" panose="020F0502020204030204" pitchFamily="34" charset="0"/>
                <a:cs typeface="Calibri" panose="020F0502020204030204" pitchFamily="34" charset="0"/>
              </a:rPr>
              <a:t>Interaction Networks for Learning about Objects, Relations and Physics, 2016.</a:t>
            </a:r>
          </a:p>
          <a:p>
            <a:r>
              <a:rPr lang="en-US" sz="2000" dirty="0">
                <a:latin typeface="Calibri" panose="020F0502020204030204" pitchFamily="34" charset="0"/>
                <a:cs typeface="Calibri" panose="020F0502020204030204" pitchFamily="34" charset="0"/>
              </a:rPr>
              <a:t>Alvaro Sanchez-Gonzalez, et al., Hamiltonian Graph Networks with ODE Integrators, 2019.</a:t>
            </a:r>
          </a:p>
          <a:p>
            <a:r>
              <a:rPr lang="en-US" sz="2000" dirty="0" err="1">
                <a:latin typeface="Calibri" panose="020F0502020204030204" pitchFamily="34" charset="0"/>
                <a:cs typeface="Calibri" panose="020F0502020204030204" pitchFamily="34" charset="0"/>
              </a:rPr>
              <a:t>Sungyong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Seo</a:t>
            </a:r>
            <a:r>
              <a:rPr lang="en-US" sz="2000" dirty="0">
                <a:latin typeface="Calibri" panose="020F0502020204030204" pitchFamily="34" charset="0"/>
                <a:cs typeface="Calibri" panose="020F0502020204030204" pitchFamily="34" charset="0"/>
              </a:rPr>
              <a:t>, Differentiable Physics-informed Graph Networks, 2019.</a:t>
            </a:r>
            <a:endParaRPr lang="en-US" sz="2000" b="1" dirty="0"/>
          </a:p>
          <a:p>
            <a:pPr marL="0" indent="0">
              <a:buNone/>
            </a:pPr>
            <a:r>
              <a:rPr lang="en-US" sz="2000" b="1" dirty="0"/>
              <a:t>Combining deep learning and state space models</a:t>
            </a:r>
          </a:p>
          <a:p>
            <a:r>
              <a:rPr lang="en-US" sz="2000" dirty="0">
                <a:latin typeface="Calibri" panose="020F0502020204030204" pitchFamily="34" charset="0"/>
                <a:cs typeface="Calibri" panose="020F0502020204030204" pitchFamily="34" charset="0"/>
              </a:rPr>
              <a:t>Olalekan </a:t>
            </a:r>
            <a:r>
              <a:rPr lang="en-US" sz="2000" dirty="0" err="1">
                <a:latin typeface="Calibri" panose="020F0502020204030204" pitchFamily="34" charset="0"/>
                <a:cs typeface="Calibri" panose="020F0502020204030204" pitchFamily="34" charset="0"/>
              </a:rPr>
              <a:t>Ogunmolu</a:t>
            </a:r>
            <a:r>
              <a:rPr lang="en-US" sz="2000" dirty="0">
                <a:latin typeface="Calibri" panose="020F0502020204030204" pitchFamily="34" charset="0"/>
                <a:cs typeface="Calibri" panose="020F0502020204030204" pitchFamily="34" charset="0"/>
              </a:rPr>
              <a:t>, et al., Nonlinear Systems Identification Using Deep Dynamic Neural Networks, 2016.</a:t>
            </a:r>
          </a:p>
          <a:p>
            <a:r>
              <a:rPr lang="en-US" sz="2000" dirty="0">
                <a:latin typeface="Calibri" panose="020F0502020204030204" pitchFamily="34" charset="0"/>
                <a:cs typeface="Calibri" panose="020F0502020204030204" pitchFamily="34" charset="0"/>
              </a:rPr>
              <a:t>Rahul G. Krishnan, et al., Structured Inference Networks for Nonlinear State Space Models, 2016.</a:t>
            </a:r>
          </a:p>
          <a:p>
            <a:r>
              <a:rPr lang="en-US" sz="2000" dirty="0" err="1"/>
              <a:t>Syama</a:t>
            </a:r>
            <a:r>
              <a:rPr lang="en-US" sz="2000" dirty="0"/>
              <a:t> Sundar </a:t>
            </a:r>
            <a:r>
              <a:rPr lang="en-US" sz="2000" dirty="0" err="1"/>
              <a:t>Rangapuram</a:t>
            </a:r>
            <a:r>
              <a:rPr lang="en-US" sz="2000" dirty="0"/>
              <a:t>, et al., </a:t>
            </a:r>
            <a:r>
              <a:rPr lang="en-US" sz="2000" dirty="0">
                <a:latin typeface="Calibri" panose="020F0502020204030204" pitchFamily="34" charset="0"/>
                <a:cs typeface="Calibri" panose="020F0502020204030204" pitchFamily="34" charset="0"/>
              </a:rPr>
              <a:t>Deep State Space Models for Time Series Forecasting, 2018.</a:t>
            </a:r>
          </a:p>
          <a:p>
            <a:r>
              <a:rPr lang="en-US" sz="2000" dirty="0"/>
              <a:t>Daniel </a:t>
            </a:r>
            <a:r>
              <a:rPr lang="en-US" sz="2000" dirty="0" err="1"/>
              <a:t>Gedon</a:t>
            </a:r>
            <a:r>
              <a:rPr lang="en-US" sz="2000" dirty="0"/>
              <a:t>, et al., Deep State Space Models for Nonlinear System Identification, 2020.</a:t>
            </a:r>
          </a:p>
          <a:p>
            <a:pPr marL="0" indent="0">
              <a:buNone/>
            </a:pPr>
            <a:endParaRPr lang="en-US" sz="2000" dirty="0"/>
          </a:p>
        </p:txBody>
      </p:sp>
    </p:spTree>
    <p:extLst>
      <p:ext uri="{BB962C8B-B14F-4D97-AF65-F5344CB8AC3E}">
        <p14:creationId xmlns:p14="http://schemas.microsoft.com/office/powerpoint/2010/main" val="1384335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963613"/>
          </a:xfrm>
        </p:spPr>
        <p:txBody>
          <a:bodyPr vert="horz" lIns="0" tIns="45720" rIns="91440" bIns="45720" rtlCol="0" anchor="b">
            <a:normAutofit/>
          </a:bodyPr>
          <a:lstStyle/>
          <a:p>
            <a:pPr algn="ctr"/>
            <a:r>
              <a:rPr lang="en-US" sz="3000" b="1" dirty="0">
                <a:solidFill>
                  <a:srgbClr val="D57500"/>
                </a:solidFill>
                <a:latin typeface="Arial"/>
                <a:ea typeface="+mn-ea"/>
                <a:cs typeface="Arial"/>
              </a:rPr>
              <a:t>Literature on Stability of Deep Neural Networks</a:t>
            </a:r>
          </a:p>
        </p:txBody>
      </p:sp>
      <p:sp>
        <p:nvSpPr>
          <p:cNvPr id="3" name="Content Placeholder 2">
            <a:extLst>
              <a:ext uri="{FF2B5EF4-FFF2-40B4-BE49-F238E27FC236}">
                <a16:creationId xmlns:a16="http://schemas.microsoft.com/office/drawing/2014/main" id="{08F7E507-4A5A-4BA1-A2F7-084320CF566A}"/>
              </a:ext>
            </a:extLst>
          </p:cNvPr>
          <p:cNvSpPr>
            <a:spLocks noGrp="1"/>
          </p:cNvSpPr>
          <p:nvPr>
            <p:ph idx="1"/>
          </p:nvPr>
        </p:nvSpPr>
        <p:spPr>
          <a:xfrm>
            <a:off x="616085" y="1825624"/>
            <a:ext cx="11329481" cy="4847549"/>
          </a:xfrm>
        </p:spPr>
        <p:txBody>
          <a:bodyPr vert="horz" lIns="91440" tIns="45720" rIns="91440" bIns="45720" rtlCol="0" anchor="t">
            <a:normAutofit fontScale="85000" lnSpcReduction="20000"/>
          </a:bodyPr>
          <a:lstStyle/>
          <a:p>
            <a:pPr marL="0" indent="0">
              <a:buNone/>
            </a:pPr>
            <a:r>
              <a:rPr lang="en-US" sz="2400" b="1" dirty="0"/>
              <a:t>Symmetric Structural Assumptions</a:t>
            </a:r>
            <a:endParaRPr lang="en-US" sz="2400" b="1" dirty="0">
              <a:cs typeface="Calibri"/>
            </a:endParaRPr>
          </a:p>
          <a:p>
            <a:pPr lvl="1"/>
            <a:r>
              <a:rPr lang="en-US" dirty="0"/>
              <a:t>Eldad Haber and Lars </a:t>
            </a:r>
            <a:r>
              <a:rPr lang="en-US" dirty="0" err="1"/>
              <a:t>Ruthotto</a:t>
            </a:r>
            <a:r>
              <a:rPr lang="en-US" dirty="0"/>
              <a:t>, Stable Architectures for Deep Neural Networks 2017.</a:t>
            </a:r>
          </a:p>
          <a:p>
            <a:pPr lvl="1"/>
            <a:r>
              <a:rPr lang="en-US" dirty="0"/>
              <a:t>Sam </a:t>
            </a:r>
            <a:r>
              <a:rPr lang="en-US" dirty="0" err="1"/>
              <a:t>Greydanus</a:t>
            </a:r>
            <a:r>
              <a:rPr lang="en-US" dirty="0"/>
              <a:t>, et al., Hamiltonian Neural Networks, 2019.</a:t>
            </a:r>
          </a:p>
          <a:p>
            <a:pPr lvl="1"/>
            <a:r>
              <a:rPr lang="en-US" dirty="0"/>
              <a:t>Miles Cranmer, et al., </a:t>
            </a:r>
            <a:r>
              <a:rPr lang="en-US" dirty="0" err="1"/>
              <a:t>Lagrangian</a:t>
            </a:r>
            <a:r>
              <a:rPr lang="en-US" dirty="0"/>
              <a:t> Neural Networks, 2020. </a:t>
            </a:r>
          </a:p>
          <a:p>
            <a:pPr marL="0" indent="0">
              <a:buNone/>
            </a:pPr>
            <a:r>
              <a:rPr lang="en-US" sz="2400" b="1" dirty="0"/>
              <a:t>Lyapunov-based Stability Analysis: contraction towards stationary point</a:t>
            </a:r>
          </a:p>
          <a:p>
            <a:pPr lvl="1"/>
            <a:r>
              <a:rPr lang="en-US" dirty="0"/>
              <a:t>S. M. Richards, et al., The Lyapunov Neural Network: Adaptive Stability Certification for Safe Learning of Dynamic Systems, 2018.</a:t>
            </a:r>
          </a:p>
          <a:p>
            <a:pPr lvl="1"/>
            <a:r>
              <a:rPr lang="en-US" dirty="0"/>
              <a:t>Gaurav </a:t>
            </a:r>
            <a:r>
              <a:rPr lang="en-US" dirty="0" err="1"/>
              <a:t>Manek</a:t>
            </a:r>
            <a:r>
              <a:rPr lang="en-US" dirty="0"/>
              <a:t>, and Zico Kolter, Learning Stable Deep Dynamics Models, 2019.</a:t>
            </a:r>
          </a:p>
          <a:p>
            <a:pPr lvl="1"/>
            <a:r>
              <a:rPr lang="fr-FR" dirty="0"/>
              <a:t>Ya-Chien Chang, et al., Neural </a:t>
            </a:r>
            <a:r>
              <a:rPr lang="fr-FR" dirty="0" err="1"/>
              <a:t>Lyapunov</a:t>
            </a:r>
            <a:r>
              <a:rPr lang="fr-FR" dirty="0"/>
              <a:t> Control, 2019.</a:t>
            </a:r>
          </a:p>
          <a:p>
            <a:pPr marL="0" indent="0">
              <a:buNone/>
            </a:pPr>
            <a:r>
              <a:rPr lang="en-US" sz="2400" b="1" dirty="0"/>
              <a:t>Spectral Constraints and Weight Regularizations</a:t>
            </a:r>
          </a:p>
          <a:p>
            <a:pPr lvl="1"/>
            <a:r>
              <a:rPr lang="en-US" dirty="0" err="1"/>
              <a:t>Jiong</a:t>
            </a:r>
            <a:r>
              <a:rPr lang="en-US" dirty="0"/>
              <a:t> Zhang, et al., Stabilizing Gradients for Deep Neural Networks via Efficient SVD Parameterization, 2018.</a:t>
            </a:r>
          </a:p>
          <a:p>
            <a:pPr lvl="1"/>
            <a:r>
              <a:rPr lang="en-US" dirty="0" err="1"/>
              <a:t>Shaowu</a:t>
            </a:r>
            <a:r>
              <a:rPr lang="en-US" dirty="0"/>
              <a:t> Pan, Karthik </a:t>
            </a:r>
            <a:r>
              <a:rPr lang="en-US" dirty="0" err="1"/>
              <a:t>Duraisamy</a:t>
            </a:r>
            <a:r>
              <a:rPr lang="en-US" dirty="0"/>
              <a:t>, Long-time predictive modeling of nonlinear dynamical systems using neural networks, 2018.</a:t>
            </a:r>
          </a:p>
          <a:p>
            <a:pPr lvl="1"/>
            <a:r>
              <a:rPr lang="en-US" dirty="0"/>
              <a:t>Eldad Haber, et al., </a:t>
            </a:r>
            <a:r>
              <a:rPr lang="en-US" dirty="0" err="1"/>
              <a:t>IMEXnet</a:t>
            </a:r>
            <a:r>
              <a:rPr lang="en-US" dirty="0"/>
              <a:t>: A Forward Stable Deep Neural Network. 2019</a:t>
            </a:r>
          </a:p>
          <a:p>
            <a:pPr lvl="1"/>
            <a:r>
              <a:rPr lang="en-US" dirty="0"/>
              <a:t>A. Tuor, J. Drgona, D. Vrabie,  Constrained Neural Ordinary Differential Equations with Stability Guarantees, 2020.</a:t>
            </a:r>
          </a:p>
        </p:txBody>
      </p:sp>
    </p:spTree>
    <p:extLst>
      <p:ext uri="{BB962C8B-B14F-4D97-AF65-F5344CB8AC3E}">
        <p14:creationId xmlns:p14="http://schemas.microsoft.com/office/powerpoint/2010/main" val="3621689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963613"/>
          </a:xfrm>
        </p:spPr>
        <p:txBody>
          <a:bodyPr vert="horz" lIns="0" tIns="45720" rIns="91440" bIns="45720" rtlCol="0" anchor="b">
            <a:normAutofit/>
          </a:bodyPr>
          <a:lstStyle/>
          <a:p>
            <a:pPr algn="ctr"/>
            <a:r>
              <a:rPr lang="en-US" sz="3000" b="1">
                <a:solidFill>
                  <a:srgbClr val="D57500"/>
                </a:solidFill>
                <a:latin typeface="Arial"/>
                <a:ea typeface="+mn-ea"/>
                <a:cs typeface="Arial"/>
              </a:rPr>
              <a:t>Uncertainty Quantification: Methods</a:t>
            </a:r>
          </a:p>
        </p:txBody>
      </p:sp>
      <p:sp>
        <p:nvSpPr>
          <p:cNvPr id="5" name="Content Placeholder 4">
            <a:extLst>
              <a:ext uri="{FF2B5EF4-FFF2-40B4-BE49-F238E27FC236}">
                <a16:creationId xmlns:a16="http://schemas.microsoft.com/office/drawing/2014/main" id="{92B0E8B4-F6F9-4146-A3ED-0748F6F092C2}"/>
              </a:ext>
            </a:extLst>
          </p:cNvPr>
          <p:cNvSpPr>
            <a:spLocks noGrp="1"/>
          </p:cNvSpPr>
          <p:nvPr>
            <p:ph idx="1"/>
          </p:nvPr>
        </p:nvSpPr>
        <p:spPr/>
        <p:txBody>
          <a:bodyPr/>
          <a:lstStyle/>
          <a:p>
            <a:r>
              <a:rPr lang="en-US" sz="2000" b="1"/>
              <a:t>Monte-Carlo Dropout</a:t>
            </a:r>
          </a:p>
          <a:p>
            <a:pPr lvl="1"/>
            <a:r>
              <a:rPr lang="en-US" sz="1600"/>
              <a:t>Approximate variational inference via repeated sampling of NN predictions with dropout enabled at inference time</a:t>
            </a:r>
          </a:p>
          <a:p>
            <a:pPr lvl="1"/>
            <a:r>
              <a:rPr lang="en-US" sz="1600"/>
              <a:t>Method from “Dropout as a Bayesian approximation: representing model uncertainty in deep learning” by Gal and </a:t>
            </a:r>
            <a:r>
              <a:rPr lang="en-US" sz="1600" err="1"/>
              <a:t>Ghahramani</a:t>
            </a:r>
            <a:r>
              <a:rPr lang="en-US" sz="1600"/>
              <a:t>.</a:t>
            </a:r>
          </a:p>
          <a:p>
            <a:pPr marL="0" indent="0">
              <a:buNone/>
            </a:pPr>
            <a:endParaRPr lang="en-US" sz="1600"/>
          </a:p>
        </p:txBody>
      </p:sp>
      <p:pic>
        <p:nvPicPr>
          <p:cNvPr id="1026" name="Picture 2" descr="Figure 5: Visualization to show how dropout changes the model architecture at different forward passes.">
            <a:extLst>
              <a:ext uri="{FF2B5EF4-FFF2-40B4-BE49-F238E27FC236}">
                <a16:creationId xmlns:a16="http://schemas.microsoft.com/office/drawing/2014/main" id="{7828E07F-D069-42BA-8BDB-F96DF27C059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74797" y="2891858"/>
            <a:ext cx="5442406" cy="27755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705EB5-44E8-40BE-BC60-DEF649DFF40C}"/>
              </a:ext>
            </a:extLst>
          </p:cNvPr>
          <p:cNvSpPr/>
          <p:nvPr/>
        </p:nvSpPr>
        <p:spPr>
          <a:xfrm>
            <a:off x="3045421" y="5838409"/>
            <a:ext cx="6101157" cy="338554"/>
          </a:xfrm>
          <a:prstGeom prst="rect">
            <a:avLst/>
          </a:prstGeom>
        </p:spPr>
        <p:txBody>
          <a:bodyPr wrap="none">
            <a:spAutoFit/>
          </a:bodyPr>
          <a:lstStyle/>
          <a:p>
            <a:r>
              <a:rPr lang="en-US" sz="1600"/>
              <a:t>Graphic: </a:t>
            </a:r>
            <a:r>
              <a:rPr lang="en-US" sz="1600">
                <a:hlinkClick r:id="rId4"/>
              </a:rPr>
              <a:t>“A frequentist approach to prediction uncertainty” by Yu Ri Tan</a:t>
            </a:r>
            <a:endParaRPr lang="en-US" sz="1600"/>
          </a:p>
        </p:txBody>
      </p:sp>
    </p:spTree>
    <p:extLst>
      <p:ext uri="{BB962C8B-B14F-4D97-AF65-F5344CB8AC3E}">
        <p14:creationId xmlns:p14="http://schemas.microsoft.com/office/powerpoint/2010/main" val="1661834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963613"/>
          </a:xfrm>
        </p:spPr>
        <p:txBody>
          <a:bodyPr vert="horz" lIns="0" tIns="45720" rIns="91440" bIns="45720" rtlCol="0" anchor="b">
            <a:normAutofit/>
          </a:bodyPr>
          <a:lstStyle/>
          <a:p>
            <a:pPr algn="ctr"/>
            <a:r>
              <a:rPr lang="en-US" sz="3000" b="1">
                <a:solidFill>
                  <a:srgbClr val="D57500"/>
                </a:solidFill>
                <a:latin typeface="Arial"/>
                <a:ea typeface="+mn-ea"/>
                <a:cs typeface="Arial"/>
              </a:rPr>
              <a:t>Uncertainty Quantification: Methods</a:t>
            </a:r>
          </a:p>
        </p:txBody>
      </p:sp>
      <p:sp>
        <p:nvSpPr>
          <p:cNvPr id="5" name="Content Placeholder 4">
            <a:extLst>
              <a:ext uri="{FF2B5EF4-FFF2-40B4-BE49-F238E27FC236}">
                <a16:creationId xmlns:a16="http://schemas.microsoft.com/office/drawing/2014/main" id="{92B0E8B4-F6F9-4146-A3ED-0748F6F092C2}"/>
              </a:ext>
            </a:extLst>
          </p:cNvPr>
          <p:cNvSpPr>
            <a:spLocks noGrp="1"/>
          </p:cNvSpPr>
          <p:nvPr>
            <p:ph idx="1"/>
          </p:nvPr>
        </p:nvSpPr>
        <p:spPr>
          <a:xfrm>
            <a:off x="838200" y="1825625"/>
            <a:ext cx="10515600" cy="1332801"/>
          </a:xfrm>
        </p:spPr>
        <p:txBody>
          <a:bodyPr/>
          <a:lstStyle/>
          <a:p>
            <a:r>
              <a:rPr lang="en-US" sz="2000" b="1" err="1"/>
              <a:t>Ensembling</a:t>
            </a:r>
            <a:endParaRPr lang="en-US" sz="2000" b="1"/>
          </a:p>
          <a:p>
            <a:pPr lvl="1"/>
            <a:r>
              <a:rPr lang="en-US" sz="1600"/>
              <a:t>Train </a:t>
            </a:r>
            <a:r>
              <a:rPr lang="en-US" sz="1600" i="1"/>
              <a:t>K</a:t>
            </a:r>
            <a:r>
              <a:rPr lang="en-US" sz="1600"/>
              <a:t> models with different random weight initializations, then aggregate predictions of all models</a:t>
            </a:r>
          </a:p>
          <a:p>
            <a:pPr lvl="1"/>
            <a:r>
              <a:rPr lang="en-US" sz="1600"/>
              <a:t>Models trained using Gaussian mixture objective</a:t>
            </a:r>
          </a:p>
          <a:p>
            <a:pPr lvl="1"/>
            <a:r>
              <a:rPr lang="en-US" sz="1600"/>
              <a:t>Method from “Simple and Scalable Predictive Uncertainty Using Deep Ensembles” by </a:t>
            </a:r>
            <a:r>
              <a:rPr lang="en-US" sz="1600" err="1"/>
              <a:t>Lakshminarayanan</a:t>
            </a:r>
            <a:r>
              <a:rPr lang="en-US" sz="1600"/>
              <a:t> et al.</a:t>
            </a:r>
          </a:p>
        </p:txBody>
      </p:sp>
      <p:pic>
        <p:nvPicPr>
          <p:cNvPr id="4" name="Picture 3">
            <a:extLst>
              <a:ext uri="{FF2B5EF4-FFF2-40B4-BE49-F238E27FC236}">
                <a16:creationId xmlns:a16="http://schemas.microsoft.com/office/drawing/2014/main" id="{031A10D9-46E3-4747-BC83-1E54C69E0D81}"/>
              </a:ext>
            </a:extLst>
          </p:cNvPr>
          <p:cNvPicPr>
            <a:picLocks noChangeAspect="1"/>
          </p:cNvPicPr>
          <p:nvPr/>
        </p:nvPicPr>
        <p:blipFill rotWithShape="1">
          <a:blip r:embed="rId3">
            <a:extLst>
              <a:ext uri="{28A0092B-C50C-407E-A947-70E740481C1C}">
                <a14:useLocalDpi xmlns:a14="http://schemas.microsoft.com/office/drawing/2010/main" val="0"/>
              </a:ext>
            </a:extLst>
          </a:blip>
          <a:srcRect l="-1504" t="-1" r="-1331" b="44111"/>
          <a:stretch/>
        </p:blipFill>
        <p:spPr>
          <a:xfrm>
            <a:off x="1060180" y="3412698"/>
            <a:ext cx="2318998" cy="1136778"/>
          </a:xfrm>
          <a:prstGeom prst="rect">
            <a:avLst/>
          </a:prstGeom>
          <a:solidFill>
            <a:schemeClr val="bg1"/>
          </a:solidFill>
        </p:spPr>
      </p:pic>
      <p:pic>
        <p:nvPicPr>
          <p:cNvPr id="12" name="Picture 11">
            <a:extLst>
              <a:ext uri="{FF2B5EF4-FFF2-40B4-BE49-F238E27FC236}">
                <a16:creationId xmlns:a16="http://schemas.microsoft.com/office/drawing/2014/main" id="{69AB55F2-DB33-4B38-B8ED-75F03F451DD3}"/>
              </a:ext>
            </a:extLst>
          </p:cNvPr>
          <p:cNvPicPr>
            <a:picLocks noChangeAspect="1"/>
          </p:cNvPicPr>
          <p:nvPr/>
        </p:nvPicPr>
        <p:blipFill rotWithShape="1">
          <a:blip r:embed="rId3">
            <a:extLst>
              <a:ext uri="{28A0092B-C50C-407E-A947-70E740481C1C}">
                <a14:useLocalDpi xmlns:a14="http://schemas.microsoft.com/office/drawing/2010/main" val="0"/>
              </a:ext>
            </a:extLst>
          </a:blip>
          <a:srcRect l="-1504" t="-1" r="-1331" b="44111"/>
          <a:stretch/>
        </p:blipFill>
        <p:spPr>
          <a:xfrm>
            <a:off x="1628565" y="4801008"/>
            <a:ext cx="2318998" cy="1136778"/>
          </a:xfrm>
          <a:prstGeom prst="rect">
            <a:avLst/>
          </a:prstGeom>
          <a:solidFill>
            <a:schemeClr val="bg1"/>
          </a:solidFill>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224469F-C27C-4C3A-B619-68BEF012645C}"/>
                  </a:ext>
                </a:extLst>
              </p:cNvPr>
              <p:cNvSpPr/>
              <p:nvPr/>
            </p:nvSpPr>
            <p:spPr>
              <a:xfrm>
                <a:off x="4515947" y="3869390"/>
                <a:ext cx="2918876" cy="1332801"/>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d>
                        <m:dPr>
                          <m:begChr m:val="{"/>
                          <m:endChr m:val="}"/>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𝜇</m:t>
                                  </m:r>
                                </m:e>
                              </m:acc>
                            </m:e>
                            <m:sub>
                              <m:r>
                                <a:rPr lang="en-US" sz="1600" b="0" i="1" smtClean="0">
                                  <a:latin typeface="Cambria Math" panose="02040503050406030204" pitchFamily="18" charset="0"/>
                                </a:rPr>
                                <m:t>1</m:t>
                              </m:r>
                            </m:sub>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bSup>
                          <m:r>
                            <a:rPr lang="en-US" sz="1600" b="0" i="1" smtClean="0">
                              <a:latin typeface="Cambria Math" panose="02040503050406030204" pitchFamily="18" charset="0"/>
                            </a:rPr>
                            <m:t>, …, </m:t>
                          </m:r>
                          <m:sSubSup>
                            <m:sSubSupPr>
                              <m:ctrlPr>
                                <a:rPr lang="en-US" sz="1600" b="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𝜇</m:t>
                                  </m:r>
                                </m:e>
                              </m:acc>
                            </m:e>
                            <m:sub>
                              <m:r>
                                <a:rPr lang="en-US" sz="1600" b="0" i="1" smtClean="0">
                                  <a:latin typeface="Cambria Math" panose="02040503050406030204" pitchFamily="18" charset="0"/>
                                </a:rPr>
                                <m:t>𝑁</m:t>
                              </m:r>
                            </m:sub>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bSup>
                        </m:e>
                      </m:d>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𝜎</m:t>
                                  </m:r>
                                </m:e>
                              </m:acc>
                            </m:e>
                            <m:sub>
                              <m:r>
                                <a:rPr lang="en-US" sz="1600" b="0" i="1" smtClean="0">
                                  <a:latin typeface="Cambria Math" panose="02040503050406030204" pitchFamily="18" charset="0"/>
                                </a:rPr>
                                <m:t>1</m:t>
                              </m:r>
                            </m:sub>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bSup>
                          <m:r>
                            <a:rPr lang="en-US" sz="1600" b="0" i="1" smtClean="0">
                              <a:latin typeface="Cambria Math" panose="02040503050406030204" pitchFamily="18" charset="0"/>
                            </a:rPr>
                            <m:t>, …, </m:t>
                          </m:r>
                          <m:sSubSup>
                            <m:sSubSupPr>
                              <m:ctrlPr>
                                <a:rPr lang="en-US" sz="1600" b="0" i="1" smtClean="0">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𝜎</m:t>
                                  </m:r>
                                </m:e>
                              </m:acc>
                            </m:e>
                            <m:sub>
                              <m:r>
                                <a:rPr lang="en-US" sz="1600" b="0" i="1" smtClean="0">
                                  <a:latin typeface="Cambria Math" panose="02040503050406030204" pitchFamily="18" charset="0"/>
                                </a:rPr>
                                <m:t>𝑁</m:t>
                              </m:r>
                            </m:sub>
                            <m: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e>
                              </m:d>
                            </m:sup>
                          </m:sSubSup>
                        </m:e>
                      </m:d>
                    </m:oMath>
                  </m:oMathPara>
                </a14:m>
                <a:endParaRPr lang="en-US" sz="1600"/>
              </a:p>
              <a:p>
                <a:endParaRPr lang="en-US" sz="1100">
                  <a:latin typeface="Cambria Math" panose="02040503050406030204" pitchFamily="18" charset="0"/>
                </a:endParaRPr>
              </a:p>
              <a:p>
                <a:endParaRPr lang="en-US" sz="1100">
                  <a:latin typeface="Cambria Math" panose="02040503050406030204" pitchFamily="18" charset="0"/>
                </a:endParaRPr>
              </a:p>
              <a:p>
                <a:endParaRPr lang="en-US" sz="110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d>
                        <m:dPr>
                          <m:begChr m:val="{"/>
                          <m:endChr m:val="}"/>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𝜇</m:t>
                                  </m:r>
                                </m:e>
                              </m:acc>
                            </m:e>
                            <m:sub>
                              <m:r>
                                <a:rPr lang="en-US" sz="1600" i="1">
                                  <a:latin typeface="Cambria Math" panose="02040503050406030204" pitchFamily="18" charset="0"/>
                                </a:rPr>
                                <m:t>1</m:t>
                              </m:r>
                            </m:sub>
                            <m:sup>
                              <m:d>
                                <m:dPr>
                                  <m:ctrlPr>
                                    <a:rPr lang="en-US" sz="1600" i="1">
                                      <a:latin typeface="Cambria Math" panose="02040503050406030204" pitchFamily="18" charset="0"/>
                                    </a:rPr>
                                  </m:ctrlPr>
                                </m:dPr>
                                <m:e>
                                  <m:r>
                                    <a:rPr lang="en-US" sz="1600" i="1">
                                      <a:latin typeface="Cambria Math" panose="02040503050406030204" pitchFamily="18" charset="0"/>
                                    </a:rPr>
                                    <m:t>𝐾</m:t>
                                  </m:r>
                                </m:e>
                              </m:d>
                            </m:sup>
                          </m:sSubSup>
                          <m:r>
                            <a:rPr lang="en-US" sz="1600" i="1">
                              <a:latin typeface="Cambria Math" panose="02040503050406030204" pitchFamily="18" charset="0"/>
                            </a:rPr>
                            <m:t>, …, </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𝜇</m:t>
                                  </m:r>
                                </m:e>
                              </m:acc>
                            </m:e>
                            <m:sub>
                              <m:r>
                                <a:rPr lang="en-US" sz="1600" i="1">
                                  <a:latin typeface="Cambria Math" panose="02040503050406030204" pitchFamily="18" charset="0"/>
                                </a:rPr>
                                <m:t>𝑁</m:t>
                              </m:r>
                            </m:sub>
                            <m:sup>
                              <m:d>
                                <m:dPr>
                                  <m:ctrlPr>
                                    <a:rPr lang="en-US" sz="1600" i="1">
                                      <a:latin typeface="Cambria Math" panose="02040503050406030204" pitchFamily="18" charset="0"/>
                                    </a:rPr>
                                  </m:ctrlPr>
                                </m:dPr>
                                <m:e>
                                  <m:r>
                                    <a:rPr lang="en-US" sz="1600" i="1">
                                      <a:latin typeface="Cambria Math" panose="02040503050406030204" pitchFamily="18" charset="0"/>
                                    </a:rPr>
                                    <m:t>𝐾</m:t>
                                  </m:r>
                                </m:e>
                              </m:d>
                            </m:sup>
                          </m:sSubSup>
                        </m:e>
                      </m:d>
                      <m:r>
                        <a:rPr lang="en-US" sz="1600" i="1">
                          <a:latin typeface="Cambria Math" panose="02040503050406030204" pitchFamily="18" charset="0"/>
                        </a:rPr>
                        <m:t>, </m:t>
                      </m:r>
                      <m:d>
                        <m:dPr>
                          <m:begChr m:val="{"/>
                          <m:endChr m:val="}"/>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𝜎</m:t>
                                  </m:r>
                                </m:e>
                              </m:acc>
                            </m:e>
                            <m:sub>
                              <m:r>
                                <a:rPr lang="en-US" sz="1600" i="1">
                                  <a:latin typeface="Cambria Math" panose="02040503050406030204" pitchFamily="18" charset="0"/>
                                </a:rPr>
                                <m:t>1</m:t>
                              </m:r>
                            </m:sub>
                            <m:sup>
                              <m:d>
                                <m:dPr>
                                  <m:ctrlPr>
                                    <a:rPr lang="en-US" sz="1600" i="1">
                                      <a:latin typeface="Cambria Math" panose="02040503050406030204" pitchFamily="18" charset="0"/>
                                    </a:rPr>
                                  </m:ctrlPr>
                                </m:dPr>
                                <m:e>
                                  <m:r>
                                    <a:rPr lang="en-US" sz="1600" i="1">
                                      <a:latin typeface="Cambria Math" panose="02040503050406030204" pitchFamily="18" charset="0"/>
                                    </a:rPr>
                                    <m:t>𝐾</m:t>
                                  </m:r>
                                </m:e>
                              </m:d>
                            </m:sup>
                          </m:sSubSup>
                          <m:r>
                            <a:rPr lang="en-US" sz="1600" i="1">
                              <a:latin typeface="Cambria Math" panose="02040503050406030204" pitchFamily="18" charset="0"/>
                            </a:rPr>
                            <m:t>, …, </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𝜎</m:t>
                                  </m:r>
                                </m:e>
                              </m:acc>
                            </m:e>
                            <m:sub>
                              <m:r>
                                <a:rPr lang="en-US" sz="1600" i="1">
                                  <a:latin typeface="Cambria Math" panose="02040503050406030204" pitchFamily="18" charset="0"/>
                                </a:rPr>
                                <m:t>𝑁</m:t>
                              </m:r>
                            </m:sub>
                            <m:sup>
                              <m:d>
                                <m:dPr>
                                  <m:ctrlPr>
                                    <a:rPr lang="en-US" sz="1600" i="1">
                                      <a:latin typeface="Cambria Math" panose="02040503050406030204" pitchFamily="18" charset="0"/>
                                    </a:rPr>
                                  </m:ctrlPr>
                                </m:dPr>
                                <m:e>
                                  <m:r>
                                    <a:rPr lang="en-US" sz="1600" i="1">
                                      <a:latin typeface="Cambria Math" panose="02040503050406030204" pitchFamily="18" charset="0"/>
                                    </a:rPr>
                                    <m:t>𝐾</m:t>
                                  </m:r>
                                </m:e>
                              </m:d>
                            </m:sup>
                          </m:sSubSup>
                        </m:e>
                      </m:d>
                    </m:oMath>
                  </m:oMathPara>
                </a14:m>
                <a:endParaRPr lang="en-US" sz="1600"/>
              </a:p>
            </p:txBody>
          </p:sp>
        </mc:Choice>
        <mc:Fallback xmlns="">
          <p:sp>
            <p:nvSpPr>
              <p:cNvPr id="17" name="Rectangle 16">
                <a:extLst>
                  <a:ext uri="{FF2B5EF4-FFF2-40B4-BE49-F238E27FC236}">
                    <a16:creationId xmlns:a16="http://schemas.microsoft.com/office/drawing/2014/main" id="{A224469F-C27C-4C3A-B619-68BEF012645C}"/>
                  </a:ext>
                </a:extLst>
              </p:cNvPr>
              <p:cNvSpPr>
                <a:spLocks noRot="1" noChangeAspect="1" noMove="1" noResize="1" noEditPoints="1" noAdjustHandles="1" noChangeArrowheads="1" noChangeShapeType="1" noTextEdit="1"/>
              </p:cNvSpPr>
              <p:nvPr/>
            </p:nvSpPr>
            <p:spPr>
              <a:xfrm>
                <a:off x="4515947" y="3869390"/>
                <a:ext cx="2918876" cy="1332801"/>
              </a:xfrm>
              <a:prstGeom prst="rect">
                <a:avLst/>
              </a:prstGeom>
              <a:blipFill>
                <a:blip r:embed="rId4"/>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2C9852FE-BCA4-44B9-AD66-D8AB4822C3AF}"/>
              </a:ext>
            </a:extLst>
          </p:cNvPr>
          <p:cNvSpPr/>
          <p:nvPr/>
        </p:nvSpPr>
        <p:spPr>
          <a:xfrm>
            <a:off x="3711424" y="4281569"/>
            <a:ext cx="804524" cy="523458"/>
          </a:xfrm>
          <a:prstGeom prst="rightArrow">
            <a:avLst>
              <a:gd name="adj1" fmla="val 41564"/>
              <a:gd name="adj2" fmla="val 67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6256A2-598A-4008-A4F0-980F42316A58}"/>
              </a:ext>
            </a:extLst>
          </p:cNvPr>
          <p:cNvSpPr/>
          <p:nvPr/>
        </p:nvSpPr>
        <p:spPr>
          <a:xfrm rot="3358337">
            <a:off x="2504916" y="4409616"/>
            <a:ext cx="492443" cy="461665"/>
          </a:xfrm>
          <a:prstGeom prst="rect">
            <a:avLst/>
          </a:prstGeom>
        </p:spPr>
        <p:txBody>
          <a:bodyPr wrap="none">
            <a:spAutoFit/>
          </a:bodyPr>
          <a:lstStyle/>
          <a:p>
            <a:r>
              <a:rPr lang="en-US" sz="2400">
                <a:latin typeface="Arial Rounded MT Bold" panose="020F0704030504030204" pitchFamily="34" charset="0"/>
                <a:cs typeface="Arial" panose="020B0604020202020204" pitchFamily="34" charset="0"/>
              </a:rPr>
              <a:t>…</a:t>
            </a:r>
          </a:p>
        </p:txBody>
      </p:sp>
      <p:sp>
        <p:nvSpPr>
          <p:cNvPr id="16" name="Arrow: Right 15">
            <a:extLst>
              <a:ext uri="{FF2B5EF4-FFF2-40B4-BE49-F238E27FC236}">
                <a16:creationId xmlns:a16="http://schemas.microsoft.com/office/drawing/2014/main" id="{F7B1B3AA-866C-4FA5-9EDA-8530BD254DE0}"/>
              </a:ext>
            </a:extLst>
          </p:cNvPr>
          <p:cNvSpPr/>
          <p:nvPr/>
        </p:nvSpPr>
        <p:spPr>
          <a:xfrm>
            <a:off x="7387502" y="4281569"/>
            <a:ext cx="804524" cy="523458"/>
          </a:xfrm>
          <a:prstGeom prst="rightArrow">
            <a:avLst>
              <a:gd name="adj1" fmla="val 41564"/>
              <a:gd name="adj2" fmla="val 67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437F8C6-EAFF-4ED3-B8FA-2ED85B84DEBB}"/>
              </a:ext>
            </a:extLst>
          </p:cNvPr>
          <p:cNvSpPr/>
          <p:nvPr/>
        </p:nvSpPr>
        <p:spPr>
          <a:xfrm rot="5400000">
            <a:off x="5806221" y="4309439"/>
            <a:ext cx="492443" cy="461665"/>
          </a:xfrm>
          <a:prstGeom prst="rect">
            <a:avLst/>
          </a:prstGeom>
        </p:spPr>
        <p:txBody>
          <a:bodyPr wrap="none">
            <a:spAutoFit/>
          </a:bodyPr>
          <a:lstStyle/>
          <a:p>
            <a:r>
              <a:rPr lang="en-US" sz="2400">
                <a:latin typeface="Arial Rounded MT Bold" panose="020F0704030504030204" pitchFamily="34" charset="0"/>
                <a:cs typeface="Arial" panose="020B0604020202020204" pitchFamily="34" charset="0"/>
              </a:rPr>
              <a:t>…</a:t>
            </a:r>
          </a:p>
        </p:txBody>
      </p:sp>
      <p:sp>
        <p:nvSpPr>
          <p:cNvPr id="19" name="Rectangle 18">
            <a:extLst>
              <a:ext uri="{FF2B5EF4-FFF2-40B4-BE49-F238E27FC236}">
                <a16:creationId xmlns:a16="http://schemas.microsoft.com/office/drawing/2014/main" id="{ED719B6D-397E-49E6-ABDA-AF59C00B8953}"/>
              </a:ext>
            </a:extLst>
          </p:cNvPr>
          <p:cNvSpPr/>
          <p:nvPr/>
        </p:nvSpPr>
        <p:spPr>
          <a:xfrm>
            <a:off x="241744" y="3646894"/>
            <a:ext cx="704039" cy="276999"/>
          </a:xfrm>
          <a:prstGeom prst="rect">
            <a:avLst/>
          </a:prstGeom>
        </p:spPr>
        <p:txBody>
          <a:bodyPr wrap="none">
            <a:spAutoFit/>
          </a:bodyPr>
          <a:lstStyle/>
          <a:p>
            <a:r>
              <a:rPr lang="en-US" sz="1200">
                <a:cs typeface="Arial" panose="020B0604020202020204" pitchFamily="34" charset="0"/>
              </a:rPr>
              <a:t>Model 1</a:t>
            </a:r>
          </a:p>
        </p:txBody>
      </p:sp>
      <p:sp>
        <p:nvSpPr>
          <p:cNvPr id="20" name="Rectangle 19">
            <a:extLst>
              <a:ext uri="{FF2B5EF4-FFF2-40B4-BE49-F238E27FC236}">
                <a16:creationId xmlns:a16="http://schemas.microsoft.com/office/drawing/2014/main" id="{4CEE709A-8FE4-457D-B472-78E250A03BF5}"/>
              </a:ext>
            </a:extLst>
          </p:cNvPr>
          <p:cNvSpPr/>
          <p:nvPr/>
        </p:nvSpPr>
        <p:spPr>
          <a:xfrm>
            <a:off x="770237" y="5092398"/>
            <a:ext cx="704039" cy="276999"/>
          </a:xfrm>
          <a:prstGeom prst="rect">
            <a:avLst/>
          </a:prstGeom>
        </p:spPr>
        <p:txBody>
          <a:bodyPr wrap="none">
            <a:spAutoFit/>
          </a:bodyPr>
          <a:lstStyle/>
          <a:p>
            <a:r>
              <a:rPr lang="en-US" sz="1200">
                <a:cs typeface="Arial" panose="020B0604020202020204" pitchFamily="34" charset="0"/>
              </a:rPr>
              <a:t>Model </a:t>
            </a:r>
            <a:r>
              <a:rPr lang="en-US" sz="1200" i="1">
                <a:cs typeface="Arial" panose="020B0604020202020204" pitchFamily="34" charset="0"/>
              </a:rPr>
              <a:t>K</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2DE8AD1-5A72-4025-8972-0C0EF3BE1497}"/>
                  </a:ext>
                </a:extLst>
              </p:cNvPr>
              <p:cNvSpPr/>
              <p:nvPr/>
            </p:nvSpPr>
            <p:spPr>
              <a:xfrm>
                <a:off x="8322943" y="4318434"/>
                <a:ext cx="2673360" cy="418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𝜇</m:t>
                                  </m:r>
                                </m:e>
                              </m:acc>
                            </m:e>
                            <m:sub>
                              <m:r>
                                <a:rPr lang="en-US" i="1">
                                  <a:latin typeface="Cambria Math" panose="02040503050406030204" pitchFamily="18" charset="0"/>
                                </a:rPr>
                                <m:t>1</m:t>
                              </m:r>
                            </m:sub>
                            <m:sup/>
                          </m:sSubSup>
                          <m:r>
                            <a:rPr lang="en-US" i="1">
                              <a:latin typeface="Cambria Math" panose="02040503050406030204" pitchFamily="18" charset="0"/>
                            </a:rPr>
                            <m:t>, …, </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𝜇</m:t>
                                  </m:r>
                                </m:e>
                              </m:acc>
                            </m:e>
                            <m:sub>
                              <m:r>
                                <a:rPr lang="en-US" i="1">
                                  <a:latin typeface="Cambria Math" panose="02040503050406030204" pitchFamily="18" charset="0"/>
                                </a:rPr>
                                <m:t>𝑁</m:t>
                              </m:r>
                            </m:sub>
                            <m:sup/>
                          </m:sSubSup>
                        </m:e>
                      </m:d>
                      <m:r>
                        <a:rPr lang="en-US" i="1">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1</m:t>
                              </m:r>
                            </m:sub>
                            <m:sup/>
                          </m:sSubSup>
                          <m:r>
                            <a:rPr lang="en-US" i="1">
                              <a:latin typeface="Cambria Math" panose="02040503050406030204" pitchFamily="18" charset="0"/>
                            </a:rPr>
                            <m:t>, …, </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𝑁</m:t>
                              </m:r>
                            </m:sub>
                            <m:sup/>
                          </m:sSubSup>
                        </m:e>
                      </m:d>
                    </m:oMath>
                  </m:oMathPara>
                </a14:m>
                <a:endParaRPr lang="en-US"/>
              </a:p>
            </p:txBody>
          </p:sp>
        </mc:Choice>
        <mc:Fallback xmlns="">
          <p:sp>
            <p:nvSpPr>
              <p:cNvPr id="6" name="Rectangle 5">
                <a:extLst>
                  <a:ext uri="{FF2B5EF4-FFF2-40B4-BE49-F238E27FC236}">
                    <a16:creationId xmlns:a16="http://schemas.microsoft.com/office/drawing/2014/main" id="{E2DE8AD1-5A72-4025-8972-0C0EF3BE1497}"/>
                  </a:ext>
                </a:extLst>
              </p:cNvPr>
              <p:cNvSpPr>
                <a:spLocks noRot="1" noChangeAspect="1" noMove="1" noResize="1" noEditPoints="1" noAdjustHandles="1" noChangeArrowheads="1" noChangeShapeType="1" noTextEdit="1"/>
              </p:cNvSpPr>
              <p:nvPr/>
            </p:nvSpPr>
            <p:spPr>
              <a:xfrm>
                <a:off x="8322943" y="4318434"/>
                <a:ext cx="2673360" cy="418961"/>
              </a:xfrm>
              <a:prstGeom prst="rect">
                <a:avLst/>
              </a:prstGeom>
              <a:blipFill>
                <a:blip r:embed="rId5"/>
                <a:stretch>
                  <a:fillRect/>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282433FC-E754-4817-A8E6-EBA493EC29F9}"/>
              </a:ext>
            </a:extLst>
          </p:cNvPr>
          <p:cNvSpPr/>
          <p:nvPr/>
        </p:nvSpPr>
        <p:spPr>
          <a:xfrm>
            <a:off x="4931541" y="5369397"/>
            <a:ext cx="2087687" cy="461665"/>
          </a:xfrm>
          <a:prstGeom prst="rect">
            <a:avLst/>
          </a:prstGeom>
        </p:spPr>
        <p:txBody>
          <a:bodyPr wrap="none">
            <a:spAutoFit/>
          </a:bodyPr>
          <a:lstStyle/>
          <a:p>
            <a:r>
              <a:rPr lang="en-US" sz="1200">
                <a:cs typeface="Arial" panose="020B0604020202020204" pitchFamily="34" charset="0"/>
              </a:rPr>
              <a:t>Predicted mean, std. deviation</a:t>
            </a:r>
          </a:p>
          <a:p>
            <a:pPr algn="ctr"/>
            <a:r>
              <a:rPr lang="en-US" sz="1200">
                <a:cs typeface="Arial" panose="020B0604020202020204" pitchFamily="34" charset="0"/>
              </a:rPr>
              <a:t>from each model</a:t>
            </a:r>
          </a:p>
        </p:txBody>
      </p:sp>
      <p:sp>
        <p:nvSpPr>
          <p:cNvPr id="22" name="Rectangle 21">
            <a:extLst>
              <a:ext uri="{FF2B5EF4-FFF2-40B4-BE49-F238E27FC236}">
                <a16:creationId xmlns:a16="http://schemas.microsoft.com/office/drawing/2014/main" id="{E083B912-9F44-4092-96E9-AE17FA312E1B}"/>
              </a:ext>
            </a:extLst>
          </p:cNvPr>
          <p:cNvSpPr/>
          <p:nvPr/>
        </p:nvSpPr>
        <p:spPr>
          <a:xfrm>
            <a:off x="8557911" y="5461729"/>
            <a:ext cx="2203424" cy="276999"/>
          </a:xfrm>
          <a:prstGeom prst="rect">
            <a:avLst/>
          </a:prstGeom>
        </p:spPr>
        <p:txBody>
          <a:bodyPr wrap="none">
            <a:spAutoFit/>
          </a:bodyPr>
          <a:lstStyle/>
          <a:p>
            <a:r>
              <a:rPr lang="en-US" sz="1200">
                <a:cs typeface="Arial" panose="020B0604020202020204" pitchFamily="34" charset="0"/>
              </a:rPr>
              <a:t>Aggregated mean, std. deviation</a:t>
            </a:r>
          </a:p>
        </p:txBody>
      </p:sp>
    </p:spTree>
    <p:extLst>
      <p:ext uri="{BB962C8B-B14F-4D97-AF65-F5344CB8AC3E}">
        <p14:creationId xmlns:p14="http://schemas.microsoft.com/office/powerpoint/2010/main" val="2835237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963613"/>
          </a:xfrm>
        </p:spPr>
        <p:txBody>
          <a:bodyPr vert="horz" lIns="0" tIns="45720" rIns="91440" bIns="45720" rtlCol="0" anchor="b">
            <a:normAutofit/>
          </a:bodyPr>
          <a:lstStyle/>
          <a:p>
            <a:pPr algn="ctr"/>
            <a:r>
              <a:rPr lang="en-US" sz="3000" b="1">
                <a:solidFill>
                  <a:srgbClr val="D57500"/>
                </a:solidFill>
                <a:latin typeface="Arial"/>
                <a:ea typeface="+mn-ea"/>
                <a:cs typeface="Arial"/>
              </a:rPr>
              <a:t>Uncertainty Quantification: Methods</a:t>
            </a:r>
          </a:p>
        </p:txBody>
      </p:sp>
      <p:sp>
        <p:nvSpPr>
          <p:cNvPr id="5" name="Content Placeholder 4">
            <a:extLst>
              <a:ext uri="{FF2B5EF4-FFF2-40B4-BE49-F238E27FC236}">
                <a16:creationId xmlns:a16="http://schemas.microsoft.com/office/drawing/2014/main" id="{92B0E8B4-F6F9-4146-A3ED-0748F6F092C2}"/>
              </a:ext>
            </a:extLst>
          </p:cNvPr>
          <p:cNvSpPr>
            <a:spLocks noGrp="1"/>
          </p:cNvSpPr>
          <p:nvPr>
            <p:ph idx="1"/>
          </p:nvPr>
        </p:nvSpPr>
        <p:spPr/>
        <p:txBody>
          <a:bodyPr/>
          <a:lstStyle/>
          <a:p>
            <a:r>
              <a:rPr lang="en-US" sz="2000" b="1"/>
              <a:t>Bayesian Neural Networks</a:t>
            </a:r>
          </a:p>
          <a:p>
            <a:pPr lvl="1"/>
            <a:r>
              <a:rPr lang="en-US" sz="1600"/>
              <a:t>Each weight of a NN defined as a distribution whose parameters are learned by variational inference</a:t>
            </a:r>
          </a:p>
          <a:p>
            <a:pPr lvl="1"/>
            <a:r>
              <a:rPr lang="en-US" sz="1600"/>
              <a:t>Method from “Weight uncertainty in neural networks” by Blundell et al.</a:t>
            </a:r>
          </a:p>
        </p:txBody>
      </p:sp>
      <p:pic>
        <p:nvPicPr>
          <p:cNvPr id="4" name="Picture 3" title="Figure from Blundell, et. al. (2015)">
            <a:extLst>
              <a:ext uri="{FF2B5EF4-FFF2-40B4-BE49-F238E27FC236}">
                <a16:creationId xmlns:a16="http://schemas.microsoft.com/office/drawing/2014/main" id="{E63291AA-A9DA-48DE-8FE8-C54597C2DD02}"/>
              </a:ext>
            </a:extLst>
          </p:cNvPr>
          <p:cNvPicPr>
            <a:picLocks noChangeAspect="1"/>
          </p:cNvPicPr>
          <p:nvPr/>
        </p:nvPicPr>
        <p:blipFill>
          <a:blip r:embed="rId3"/>
          <a:stretch>
            <a:fillRect/>
          </a:stretch>
        </p:blipFill>
        <p:spPr>
          <a:xfrm>
            <a:off x="3342599" y="3218820"/>
            <a:ext cx="5506801" cy="2281977"/>
          </a:xfrm>
          <a:prstGeom prst="rect">
            <a:avLst/>
          </a:prstGeom>
        </p:spPr>
      </p:pic>
      <p:sp>
        <p:nvSpPr>
          <p:cNvPr id="6" name="TextBox 5">
            <a:extLst>
              <a:ext uri="{FF2B5EF4-FFF2-40B4-BE49-F238E27FC236}">
                <a16:creationId xmlns:a16="http://schemas.microsoft.com/office/drawing/2014/main" id="{C20E9DFF-3600-436D-9EA1-B54B66E1597B}"/>
              </a:ext>
            </a:extLst>
          </p:cNvPr>
          <p:cNvSpPr txBox="1"/>
          <p:nvPr/>
        </p:nvSpPr>
        <p:spPr>
          <a:xfrm>
            <a:off x="3491192" y="5573907"/>
            <a:ext cx="519499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100">
                <a:latin typeface="Arial Nova"/>
                <a:cs typeface="Arabic Typesetting"/>
              </a:rPr>
              <a:t>Figure from </a:t>
            </a:r>
            <a:r>
              <a:rPr lang="en-US" sz="1100">
                <a:latin typeface="Arial Nova"/>
                <a:cs typeface="Arabic Typesetting"/>
                <a:hlinkClick r:id="rId4"/>
              </a:rPr>
              <a:t>Blundell et al., 2015</a:t>
            </a:r>
            <a:r>
              <a:rPr lang="en-US" sz="1100">
                <a:latin typeface="Arial Nova"/>
                <a:cs typeface="Arabic Typesetting"/>
              </a:rPr>
              <a:t>. </a:t>
            </a:r>
            <a:r>
              <a:rPr lang="en-US" sz="1100">
                <a:ea typeface="+mn-lt"/>
                <a:cs typeface="+mn-lt"/>
              </a:rPr>
              <a:t>A standard neural network (left), a Bayesian neural network (right).</a:t>
            </a:r>
            <a:endParaRPr lang="en-US" sz="1100">
              <a:latin typeface="Arial"/>
              <a:cs typeface="Arial"/>
            </a:endParaRPr>
          </a:p>
        </p:txBody>
      </p:sp>
    </p:spTree>
    <p:extLst>
      <p:ext uri="{BB962C8B-B14F-4D97-AF65-F5344CB8AC3E}">
        <p14:creationId xmlns:p14="http://schemas.microsoft.com/office/powerpoint/2010/main" val="361599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EBF77507-DF6D-447F-B92D-9141E727B319}"/>
              </a:ext>
            </a:extLst>
          </p:cNvPr>
          <p:cNvSpPr>
            <a:spLocks noGrp="1"/>
          </p:cNvSpPr>
          <p:nvPr>
            <p:ph type="sldNum" sz="quarter" idx="12"/>
          </p:nvPr>
        </p:nvSpPr>
        <p:spPr>
          <a:xfrm>
            <a:off x="12070080" y="8122258"/>
            <a:ext cx="453223" cy="457200"/>
          </a:xfrm>
        </p:spPr>
        <p:txBody>
          <a:bodyPr/>
          <a:lstStyle/>
          <a:p>
            <a:fld id="{FE7A4BB3-E848-5A44-82DF-322201952CD8}" type="slidenum">
              <a:rPr lang="en-US" smtClean="0"/>
              <a:pPr/>
              <a:t>4</a:t>
            </a:fld>
            <a:endParaRPr lang="en-US"/>
          </a:p>
        </p:txBody>
      </p:sp>
      <p:sp>
        <p:nvSpPr>
          <p:cNvPr id="5" name="Title 2">
            <a:extLst>
              <a:ext uri="{FF2B5EF4-FFF2-40B4-BE49-F238E27FC236}">
                <a16:creationId xmlns:a16="http://schemas.microsoft.com/office/drawing/2014/main" id="{63117FB8-D78F-49B0-9A43-E92010E4BEBA}"/>
              </a:ext>
            </a:extLst>
          </p:cNvPr>
          <p:cNvSpPr>
            <a:spLocks noGrp="1"/>
          </p:cNvSpPr>
          <p:nvPr>
            <p:ph type="title"/>
          </p:nvPr>
        </p:nvSpPr>
        <p:spPr>
          <a:xfrm>
            <a:off x="432342" y="428717"/>
            <a:ext cx="11618334" cy="604379"/>
          </a:xfrm>
        </p:spPr>
        <p:txBody>
          <a:bodyPr vert="horz" lIns="0" tIns="45720" rIns="91440" bIns="45720" rtlCol="0" anchor="b">
            <a:normAutofit/>
          </a:bodyPr>
          <a:lstStyle/>
          <a:p>
            <a:pPr algn="ctr"/>
            <a:r>
              <a:rPr lang="en-US" sz="3000" b="1" dirty="0">
                <a:solidFill>
                  <a:srgbClr val="D57500"/>
                </a:solidFill>
                <a:latin typeface="Arial"/>
                <a:ea typeface="+mn-ea"/>
                <a:cs typeface="Arial"/>
              </a:rPr>
              <a:t>Constrained Deep Neural State Space Models</a:t>
            </a:r>
          </a:p>
        </p:txBody>
      </p:sp>
      <p:sp>
        <p:nvSpPr>
          <p:cNvPr id="6" name="Content Placeholder 3">
            <a:extLst>
              <a:ext uri="{FF2B5EF4-FFF2-40B4-BE49-F238E27FC236}">
                <a16:creationId xmlns:a16="http://schemas.microsoft.com/office/drawing/2014/main" id="{A09C274C-0741-4F92-9E10-E90ACC4CBD1F}"/>
              </a:ext>
            </a:extLst>
          </p:cNvPr>
          <p:cNvSpPr txBox="1">
            <a:spLocks/>
          </p:cNvSpPr>
          <p:nvPr/>
        </p:nvSpPr>
        <p:spPr>
          <a:xfrm>
            <a:off x="47425" y="1314095"/>
            <a:ext cx="5828571" cy="59558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ML models that respect constraints by</a:t>
            </a:r>
          </a:p>
          <a:p>
            <a:pPr lvl="2"/>
            <a:r>
              <a:rPr lang="en-US" dirty="0"/>
              <a:t>Structured architectures </a:t>
            </a:r>
          </a:p>
          <a:p>
            <a:pPr lvl="2"/>
            <a:r>
              <a:rPr lang="en-US" dirty="0"/>
              <a:t>Penalties as auxiliary loss function terms</a:t>
            </a:r>
          </a:p>
          <a:p>
            <a:pPr lvl="2"/>
            <a:r>
              <a:rPr lang="en-US" dirty="0"/>
              <a:t>Structured linear maps</a:t>
            </a:r>
          </a:p>
          <a:p>
            <a:pPr lvl="2"/>
            <a:r>
              <a:rPr lang="en-US" dirty="0"/>
              <a:t>More structure = improved well-</a:t>
            </a:r>
            <a:r>
              <a:rPr lang="en-US" dirty="0" err="1"/>
              <a:t>posedness</a:t>
            </a:r>
            <a:endParaRPr lang="en-US" dirty="0"/>
          </a:p>
          <a:p>
            <a:pPr marL="914400" lvl="2" indent="0">
              <a:buNone/>
            </a:pPr>
            <a:endParaRPr lang="en-US" dirty="0"/>
          </a:p>
          <a:p>
            <a:pPr marL="0" indent="0">
              <a:buNone/>
            </a:pPr>
            <a:r>
              <a:rPr lang="en-US" dirty="0"/>
              <a:t>   </a:t>
            </a:r>
          </a:p>
        </p:txBody>
      </p:sp>
      <p:pic>
        <p:nvPicPr>
          <p:cNvPr id="7" name="Picture 6">
            <a:extLst>
              <a:ext uri="{FF2B5EF4-FFF2-40B4-BE49-F238E27FC236}">
                <a16:creationId xmlns:a16="http://schemas.microsoft.com/office/drawing/2014/main" id="{465B47F1-B3E7-44C5-A7AA-0D2424395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006" y="1705352"/>
            <a:ext cx="4792090" cy="4322277"/>
          </a:xfrm>
          <a:prstGeom prst="rect">
            <a:avLst/>
          </a:prstGeom>
        </p:spPr>
      </p:pic>
      <p:sp>
        <p:nvSpPr>
          <p:cNvPr id="2" name="Rectangle 1">
            <a:extLst>
              <a:ext uri="{FF2B5EF4-FFF2-40B4-BE49-F238E27FC236}">
                <a16:creationId xmlns:a16="http://schemas.microsoft.com/office/drawing/2014/main" id="{1DF3DC0E-746E-4782-B368-D4BD65ABC719}"/>
              </a:ext>
            </a:extLst>
          </p:cNvPr>
          <p:cNvSpPr/>
          <p:nvPr/>
        </p:nvSpPr>
        <p:spPr>
          <a:xfrm>
            <a:off x="141233" y="6211669"/>
            <a:ext cx="12665422" cy="646331"/>
          </a:xfrm>
          <a:prstGeom prst="rect">
            <a:avLst/>
          </a:prstGeom>
        </p:spPr>
        <p:txBody>
          <a:bodyPr wrap="square">
            <a:spAutoFit/>
          </a:bodyPr>
          <a:lstStyle/>
          <a:p>
            <a:pPr lvl="1"/>
            <a:r>
              <a:rPr lang="en-US" sz="1200" dirty="0"/>
              <a:t>Elliott Skomski, Jan Drgona, Aaron Tuor Physics-Informed Neural State Space Models via Learning and Evolution, https://arxiv.org/abs/2011.13497</a:t>
            </a:r>
          </a:p>
          <a:p>
            <a:pPr lvl="1"/>
            <a:r>
              <a:rPr lang="en-US" sz="1200" dirty="0"/>
              <a:t>Aaron R Tuor, Ján Drgona, Draguna L Vrabie </a:t>
            </a:r>
            <a:r>
              <a:rPr lang="en-US" sz="1200" dirty="0">
                <a:hlinkClick r:id="rId4">
                  <a:extLst>
                    <a:ext uri="{A12FA001-AC4F-418D-AE19-62706E023703}">
                      <ahyp:hlinkClr xmlns:ahyp="http://schemas.microsoft.com/office/drawing/2018/hyperlinkcolor" val="tx"/>
                    </a:ext>
                  </a:extLst>
                </a:hlinkClick>
              </a:rPr>
              <a:t>Constrained Neural Ordinary Differential Equations with Stability Guarantees</a:t>
            </a:r>
            <a:r>
              <a:rPr lang="en-US" sz="1200" dirty="0"/>
              <a:t>, https://arxiv.org/abs/2004.10883</a:t>
            </a:r>
            <a:br>
              <a:rPr lang="en-US" sz="1200" dirty="0"/>
            </a:br>
            <a:r>
              <a:rPr lang="en-US" sz="1200" dirty="0"/>
              <a:t>Code release: https://github.com/pnnl/neural_ODE_ICLR2020</a:t>
            </a:r>
          </a:p>
        </p:txBody>
      </p:sp>
      <p:pic>
        <p:nvPicPr>
          <p:cNvPr id="8" name="Picture 7">
            <a:extLst>
              <a:ext uri="{FF2B5EF4-FFF2-40B4-BE49-F238E27FC236}">
                <a16:creationId xmlns:a16="http://schemas.microsoft.com/office/drawing/2014/main" id="{1CF6EFFF-2139-4831-AA05-63FBE2878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929" y="3089391"/>
            <a:ext cx="4201484" cy="3151113"/>
          </a:xfrm>
          <a:prstGeom prst="rect">
            <a:avLst/>
          </a:prstGeom>
        </p:spPr>
      </p:pic>
    </p:spTree>
    <p:extLst>
      <p:ext uri="{BB962C8B-B14F-4D97-AF65-F5344CB8AC3E}">
        <p14:creationId xmlns:p14="http://schemas.microsoft.com/office/powerpoint/2010/main" val="15093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18892-9D67-4D01-954A-0891EDA8DD03}"/>
              </a:ext>
            </a:extLst>
          </p:cNvPr>
          <p:cNvSpPr>
            <a:spLocks noGrp="1"/>
          </p:cNvSpPr>
          <p:nvPr>
            <p:ph type="sldNum" sz="quarter" idx="12"/>
          </p:nvPr>
        </p:nvSpPr>
        <p:spPr/>
        <p:txBody>
          <a:bodyPr/>
          <a:lstStyle/>
          <a:p>
            <a:fld id="{FE7A4BB3-E848-5A44-82DF-322201952CD8}" type="slidenum">
              <a:rPr lang="en-US" smtClean="0"/>
              <a:pPr/>
              <a:t>5</a:t>
            </a:fld>
            <a:endParaRPr lang="en-US"/>
          </a:p>
        </p:txBody>
      </p:sp>
      <p:sp>
        <p:nvSpPr>
          <p:cNvPr id="3" name="Title 2">
            <a:extLst>
              <a:ext uri="{FF2B5EF4-FFF2-40B4-BE49-F238E27FC236}">
                <a16:creationId xmlns:a16="http://schemas.microsoft.com/office/drawing/2014/main" id="{78A64EE2-6071-4C9F-BBD2-05C83B68B6A9}"/>
              </a:ext>
            </a:extLst>
          </p:cNvPr>
          <p:cNvSpPr>
            <a:spLocks noGrp="1"/>
          </p:cNvSpPr>
          <p:nvPr>
            <p:ph type="title"/>
          </p:nvPr>
        </p:nvSpPr>
        <p:spPr>
          <a:xfrm>
            <a:off x="1316476" y="217283"/>
            <a:ext cx="10591800" cy="723057"/>
          </a:xfrm>
        </p:spPr>
        <p:txBody>
          <a:bodyPr/>
          <a:lstStyle/>
          <a:p>
            <a:r>
              <a:rPr lang="en-US" dirty="0"/>
              <a:t>Structured Linear Maps with Eigenvalue Constraints</a:t>
            </a:r>
          </a:p>
        </p:txBody>
      </p:sp>
      <p:sp>
        <p:nvSpPr>
          <p:cNvPr id="4" name="TextBox 3">
            <a:extLst>
              <a:ext uri="{FF2B5EF4-FFF2-40B4-BE49-F238E27FC236}">
                <a16:creationId xmlns:a16="http://schemas.microsoft.com/office/drawing/2014/main" id="{40F989F6-2F6C-4B32-8E68-BD095C4A2624}"/>
              </a:ext>
            </a:extLst>
          </p:cNvPr>
          <p:cNvSpPr txBox="1"/>
          <p:nvPr/>
        </p:nvSpPr>
        <p:spPr>
          <a:xfrm>
            <a:off x="2295029" y="1541901"/>
            <a:ext cx="3403970" cy="352725"/>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r>
              <a:rPr lang="en-US" sz="1792" dirty="0">
                <a:latin typeface="Consolas"/>
              </a:rPr>
              <a:t>SVD factorization</a:t>
            </a:r>
            <a:endParaRPr lang="en-US" sz="1792" dirty="0"/>
          </a:p>
        </p:txBody>
      </p:sp>
      <p:sp>
        <p:nvSpPr>
          <p:cNvPr id="7" name="TextBox 6">
            <a:extLst>
              <a:ext uri="{FF2B5EF4-FFF2-40B4-BE49-F238E27FC236}">
                <a16:creationId xmlns:a16="http://schemas.microsoft.com/office/drawing/2014/main" id="{FDE84BB4-1970-47A8-B9CB-6118A764D50A}"/>
              </a:ext>
            </a:extLst>
          </p:cNvPr>
          <p:cNvSpPr txBox="1"/>
          <p:nvPr/>
        </p:nvSpPr>
        <p:spPr>
          <a:xfrm>
            <a:off x="7731268" y="1588960"/>
            <a:ext cx="4794480" cy="352725"/>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r>
              <a:rPr lang="en-US" sz="1792" dirty="0">
                <a:latin typeface="Consolas"/>
              </a:rPr>
              <a:t>Hamiltonian weight</a:t>
            </a:r>
          </a:p>
        </p:txBody>
      </p:sp>
      <p:pic>
        <p:nvPicPr>
          <p:cNvPr id="10" name="Picture 9" descr="Chart, scatter chart&#10;&#10;Description automatically generated">
            <a:extLst>
              <a:ext uri="{FF2B5EF4-FFF2-40B4-BE49-F238E27FC236}">
                <a16:creationId xmlns:a16="http://schemas.microsoft.com/office/drawing/2014/main" id="{C07AC421-1F70-4E5A-9DC0-15CFE6AD3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50" y="2993567"/>
            <a:ext cx="3471173" cy="2603380"/>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BEE44B46-6FF3-4CFB-A544-BA51FA8FA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263" y="3081439"/>
            <a:ext cx="3354011" cy="2515508"/>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C34817A2-18EB-4AEA-B81C-BB58C0224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174" y="3245044"/>
            <a:ext cx="3070919" cy="2303189"/>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481130C4-0226-4A77-A630-0BDE74AD6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3444" y="3245044"/>
            <a:ext cx="3070919" cy="2303190"/>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22E1CD68-31E1-4929-9F53-9568E7815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3189" y="1973024"/>
            <a:ext cx="4060517" cy="912718"/>
          </a:xfrm>
          <a:prstGeom prst="rect">
            <a:avLst/>
          </a:prstGeom>
        </p:spPr>
      </p:pic>
      <p:pic>
        <p:nvPicPr>
          <p:cNvPr id="21" name="Picture 20" descr="A close up of a clock&#10;&#10;Description automatically generated">
            <a:extLst>
              <a:ext uri="{FF2B5EF4-FFF2-40B4-BE49-F238E27FC236}">
                <a16:creationId xmlns:a16="http://schemas.microsoft.com/office/drawing/2014/main" id="{812C5B39-9EB9-402C-9F1E-5C8C927A3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4477" y="2104097"/>
            <a:ext cx="2293510" cy="889470"/>
          </a:xfrm>
          <a:prstGeom prst="rect">
            <a:avLst/>
          </a:prstGeom>
        </p:spPr>
      </p:pic>
      <p:sp>
        <p:nvSpPr>
          <p:cNvPr id="22" name="Content Placeholder 2">
            <a:extLst>
              <a:ext uri="{FF2B5EF4-FFF2-40B4-BE49-F238E27FC236}">
                <a16:creationId xmlns:a16="http://schemas.microsoft.com/office/drawing/2014/main" id="{77576D22-4F0C-4DED-9C4F-4B418D8093C4}"/>
              </a:ext>
            </a:extLst>
          </p:cNvPr>
          <p:cNvSpPr txBox="1">
            <a:spLocks/>
          </p:cNvSpPr>
          <p:nvPr/>
        </p:nvSpPr>
        <p:spPr>
          <a:xfrm>
            <a:off x="727952" y="6076569"/>
            <a:ext cx="10377488" cy="590931"/>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dirty="0" err="1"/>
              <a:t>Jiong</a:t>
            </a:r>
            <a:r>
              <a:rPr lang="en-US" sz="1200" dirty="0"/>
              <a:t> Zhang, et al., Stabilizing Gradients for Deep Neural Networks via Efficient SVD Parameterization, 2018.</a:t>
            </a:r>
            <a:br>
              <a:rPr lang="en-US" sz="1200" dirty="0"/>
            </a:br>
            <a:r>
              <a:rPr lang="en-US" sz="1200" dirty="0"/>
              <a:t>Eldad Haber and Lars </a:t>
            </a:r>
            <a:r>
              <a:rPr lang="en-US" sz="1200" dirty="0" err="1"/>
              <a:t>Ruthotto</a:t>
            </a:r>
            <a:r>
              <a:rPr lang="en-US" sz="1200" dirty="0"/>
              <a:t>, Stable Architectures for Deep Neural Networks 2017</a:t>
            </a:r>
            <a:br>
              <a:rPr lang="en-US" sz="1200" dirty="0">
                <a:latin typeface="Calibri"/>
                <a:cs typeface="Calibri"/>
              </a:rPr>
            </a:br>
            <a:r>
              <a:rPr lang="en-US" sz="1200" dirty="0">
                <a:latin typeface="Calibri"/>
                <a:cs typeface="Calibri"/>
              </a:rPr>
              <a:t>Jan Drgona, Aaron Tuor, Soumya Vasisht, </a:t>
            </a:r>
            <a:r>
              <a:rPr lang="en-US" sz="1200" dirty="0">
                <a:ea typeface="+mn-lt"/>
                <a:cs typeface="+mn-lt"/>
              </a:rPr>
              <a:t>Elliott Skomski, </a:t>
            </a:r>
            <a:r>
              <a:rPr lang="en-US" sz="1200" dirty="0">
                <a:latin typeface="Calibri"/>
                <a:ea typeface="+mn-lt"/>
                <a:cs typeface="+mn-lt"/>
              </a:rPr>
              <a:t>Draguna</a:t>
            </a:r>
            <a:r>
              <a:rPr lang="en-US" sz="1200" dirty="0">
                <a:latin typeface="Calibri"/>
                <a:cs typeface="Calibri"/>
              </a:rPr>
              <a:t> Vrabie, </a:t>
            </a:r>
            <a:r>
              <a:rPr lang="en-US" sz="1200" dirty="0">
                <a:ea typeface="+mn-lt"/>
                <a:cs typeface="+mn-lt"/>
              </a:rPr>
              <a:t>Spectral Analysis and Stability of Deep Neural Dynamics, arXiv:2011.13492</a:t>
            </a:r>
            <a:endParaRPr lang="en-US" sz="1200" dirty="0">
              <a:latin typeface="Calibri"/>
              <a:cs typeface="Calibri"/>
            </a:endParaRPr>
          </a:p>
        </p:txBody>
      </p:sp>
    </p:spTree>
    <p:extLst>
      <p:ext uri="{BB962C8B-B14F-4D97-AF65-F5344CB8AC3E}">
        <p14:creationId xmlns:p14="http://schemas.microsoft.com/office/powerpoint/2010/main" val="203967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5CB775D-DA2B-4907-B72B-8B3444F70FAE}"/>
              </a:ext>
            </a:extLst>
          </p:cNvPr>
          <p:cNvPicPr>
            <a:picLocks noChangeAspect="1"/>
          </p:cNvPicPr>
          <p:nvPr/>
        </p:nvPicPr>
        <p:blipFill rotWithShape="1">
          <a:blip r:embed="rId2">
            <a:extLst>
              <a:ext uri="{28A0092B-C50C-407E-A947-70E740481C1C}">
                <a14:useLocalDpi xmlns:a14="http://schemas.microsoft.com/office/drawing/2010/main" val="0"/>
              </a:ext>
            </a:extLst>
          </a:blip>
          <a:srcRect l="46634" t="56970" r="50777" b="38960"/>
          <a:stretch/>
        </p:blipFill>
        <p:spPr>
          <a:xfrm>
            <a:off x="11225602" y="4957767"/>
            <a:ext cx="456118" cy="478043"/>
          </a:xfrm>
          <a:prstGeom prst="rect">
            <a:avLst/>
          </a:prstGeom>
        </p:spPr>
      </p:pic>
      <p:pic>
        <p:nvPicPr>
          <p:cNvPr id="5" name="Picture 4">
            <a:extLst>
              <a:ext uri="{FF2B5EF4-FFF2-40B4-BE49-F238E27FC236}">
                <a16:creationId xmlns:a16="http://schemas.microsoft.com/office/drawing/2014/main" id="{5CE2E5A3-6E7B-40D5-A206-0278ED1D1A00}"/>
              </a:ext>
            </a:extLst>
          </p:cNvPr>
          <p:cNvPicPr>
            <a:picLocks noChangeAspect="1"/>
          </p:cNvPicPr>
          <p:nvPr/>
        </p:nvPicPr>
        <p:blipFill rotWithShape="1">
          <a:blip r:embed="rId2">
            <a:extLst>
              <a:ext uri="{28A0092B-C50C-407E-A947-70E740481C1C}">
                <a14:useLocalDpi xmlns:a14="http://schemas.microsoft.com/office/drawing/2010/main" val="0"/>
              </a:ext>
            </a:extLst>
          </a:blip>
          <a:srcRect l="43974" t="50001" r="35851" b="28988"/>
          <a:stretch/>
        </p:blipFill>
        <p:spPr>
          <a:xfrm>
            <a:off x="6946628" y="1917264"/>
            <a:ext cx="3780847" cy="2625068"/>
          </a:xfrm>
          <a:prstGeom prst="rect">
            <a:avLst/>
          </a:prstGeom>
        </p:spPr>
      </p:pic>
      <p:sp>
        <p:nvSpPr>
          <p:cNvPr id="2" name="Title 1">
            <a:extLst>
              <a:ext uri="{FF2B5EF4-FFF2-40B4-BE49-F238E27FC236}">
                <a16:creationId xmlns:a16="http://schemas.microsoft.com/office/drawing/2014/main" id="{8C7DF7D7-5769-4B05-91F4-57B3C314A424}"/>
              </a:ext>
            </a:extLst>
          </p:cNvPr>
          <p:cNvSpPr>
            <a:spLocks noGrp="1"/>
          </p:cNvSpPr>
          <p:nvPr>
            <p:ph type="title"/>
          </p:nvPr>
        </p:nvSpPr>
        <p:spPr>
          <a:xfrm>
            <a:off x="838200" y="365125"/>
            <a:ext cx="10515600" cy="536575"/>
          </a:xfrm>
        </p:spPr>
        <p:txBody>
          <a:bodyPr vert="horz" lIns="0" tIns="45720" rIns="91440" bIns="45720" rtlCol="0" anchor="b">
            <a:normAutofit/>
          </a:bodyPr>
          <a:lstStyle/>
          <a:p>
            <a:pPr algn="ctr"/>
            <a:r>
              <a:rPr lang="en-US" sz="3000" b="1" dirty="0">
                <a:solidFill>
                  <a:srgbClr val="D57500"/>
                </a:solidFill>
                <a:latin typeface="Arial"/>
                <a:ea typeface="+mn-ea"/>
                <a:cs typeface="Arial"/>
              </a:rPr>
              <a:t>Constraint Penalties</a:t>
            </a:r>
          </a:p>
        </p:txBody>
      </p:sp>
      <p:sp>
        <p:nvSpPr>
          <p:cNvPr id="3" name="Content Placeholder 2">
            <a:extLst>
              <a:ext uri="{FF2B5EF4-FFF2-40B4-BE49-F238E27FC236}">
                <a16:creationId xmlns:a16="http://schemas.microsoft.com/office/drawing/2014/main" id="{DF580314-3DA4-44F2-8A71-9C604764F006}"/>
              </a:ext>
            </a:extLst>
          </p:cNvPr>
          <p:cNvSpPr>
            <a:spLocks noGrp="1"/>
          </p:cNvSpPr>
          <p:nvPr>
            <p:ph idx="1"/>
          </p:nvPr>
        </p:nvSpPr>
        <p:spPr>
          <a:xfrm>
            <a:off x="6277510" y="1592044"/>
            <a:ext cx="10515600" cy="578528"/>
          </a:xfrm>
        </p:spPr>
        <p:txBody>
          <a:bodyPr/>
          <a:lstStyle/>
          <a:p>
            <a:r>
              <a:rPr lang="en-US" dirty="0"/>
              <a:t>Output bounds</a:t>
            </a:r>
          </a:p>
        </p:txBody>
      </p:sp>
      <p:sp>
        <p:nvSpPr>
          <p:cNvPr id="6" name="Content Placeholder 2">
            <a:extLst>
              <a:ext uri="{FF2B5EF4-FFF2-40B4-BE49-F238E27FC236}">
                <a16:creationId xmlns:a16="http://schemas.microsoft.com/office/drawing/2014/main" id="{5BCED11E-0843-45C9-9D99-AF9D4D487A07}"/>
              </a:ext>
            </a:extLst>
          </p:cNvPr>
          <p:cNvSpPr txBox="1">
            <a:spLocks/>
          </p:cNvSpPr>
          <p:nvPr/>
        </p:nvSpPr>
        <p:spPr>
          <a:xfrm>
            <a:off x="525157" y="1592044"/>
            <a:ext cx="10515600" cy="578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Input dynamics bounds</a:t>
            </a:r>
          </a:p>
        </p:txBody>
      </p:sp>
      <p:pic>
        <p:nvPicPr>
          <p:cNvPr id="8" name="Picture 7">
            <a:extLst>
              <a:ext uri="{FF2B5EF4-FFF2-40B4-BE49-F238E27FC236}">
                <a16:creationId xmlns:a16="http://schemas.microsoft.com/office/drawing/2014/main" id="{83BD0F0F-0AF9-4A21-9EC0-DE7DDD9C3B87}"/>
              </a:ext>
            </a:extLst>
          </p:cNvPr>
          <p:cNvPicPr>
            <a:picLocks noChangeAspect="1"/>
          </p:cNvPicPr>
          <p:nvPr/>
        </p:nvPicPr>
        <p:blipFill rotWithShape="1">
          <a:blip r:embed="rId3">
            <a:extLst>
              <a:ext uri="{28A0092B-C50C-407E-A947-70E740481C1C}">
                <a14:useLocalDpi xmlns:a14="http://schemas.microsoft.com/office/drawing/2010/main" val="0"/>
              </a:ext>
            </a:extLst>
          </a:blip>
          <a:srcRect l="69642" t="58726" r="7587" b="21945"/>
          <a:stretch/>
        </p:blipFill>
        <p:spPr>
          <a:xfrm>
            <a:off x="438345" y="2146540"/>
            <a:ext cx="3933827" cy="2226048"/>
          </a:xfrm>
          <a:prstGeom prst="rect">
            <a:avLst/>
          </a:prstGeom>
        </p:spPr>
      </p:pic>
      <p:pic>
        <p:nvPicPr>
          <p:cNvPr id="10" name="Picture 9">
            <a:extLst>
              <a:ext uri="{FF2B5EF4-FFF2-40B4-BE49-F238E27FC236}">
                <a16:creationId xmlns:a16="http://schemas.microsoft.com/office/drawing/2014/main" id="{AF7A0119-8C03-428A-8187-9A5927934417}"/>
              </a:ext>
            </a:extLst>
          </p:cNvPr>
          <p:cNvPicPr>
            <a:picLocks noChangeAspect="1"/>
          </p:cNvPicPr>
          <p:nvPr/>
        </p:nvPicPr>
        <p:blipFill rotWithShape="1">
          <a:blip r:embed="rId4">
            <a:extLst>
              <a:ext uri="{28A0092B-C50C-407E-A947-70E740481C1C}">
                <a14:useLocalDpi xmlns:a14="http://schemas.microsoft.com/office/drawing/2010/main" val="0"/>
              </a:ext>
            </a:extLst>
          </a:blip>
          <a:srcRect l="51665" t="37111" r="14078" b="52659"/>
          <a:stretch/>
        </p:blipFill>
        <p:spPr>
          <a:xfrm>
            <a:off x="428625" y="5287237"/>
            <a:ext cx="5453436" cy="1085758"/>
          </a:xfrm>
          <a:prstGeom prst="rect">
            <a:avLst/>
          </a:prstGeom>
        </p:spPr>
      </p:pic>
      <p:sp>
        <p:nvSpPr>
          <p:cNvPr id="11" name="Content Placeholder 2">
            <a:extLst>
              <a:ext uri="{FF2B5EF4-FFF2-40B4-BE49-F238E27FC236}">
                <a16:creationId xmlns:a16="http://schemas.microsoft.com/office/drawing/2014/main" id="{E77CFD24-7AF6-4EE2-AB4F-1A4647077D3E}"/>
              </a:ext>
            </a:extLst>
          </p:cNvPr>
          <p:cNvSpPr txBox="1">
            <a:spLocks/>
          </p:cNvSpPr>
          <p:nvPr/>
        </p:nvSpPr>
        <p:spPr>
          <a:xfrm>
            <a:off x="510280" y="4887296"/>
            <a:ext cx="5005226" cy="5785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Predicted State Smoothing</a:t>
            </a:r>
          </a:p>
        </p:txBody>
      </p:sp>
      <p:pic>
        <p:nvPicPr>
          <p:cNvPr id="15" name="Picture 14">
            <a:extLst>
              <a:ext uri="{FF2B5EF4-FFF2-40B4-BE49-F238E27FC236}">
                <a16:creationId xmlns:a16="http://schemas.microsoft.com/office/drawing/2014/main" id="{A255F729-A848-43A1-91B5-24E7B7DA4B00}"/>
              </a:ext>
            </a:extLst>
          </p:cNvPr>
          <p:cNvPicPr>
            <a:picLocks noChangeAspect="1"/>
          </p:cNvPicPr>
          <p:nvPr/>
        </p:nvPicPr>
        <p:blipFill rotWithShape="1">
          <a:blip r:embed="rId5">
            <a:extLst>
              <a:ext uri="{28A0092B-C50C-407E-A947-70E740481C1C}">
                <a14:useLocalDpi xmlns:a14="http://schemas.microsoft.com/office/drawing/2010/main" val="0"/>
              </a:ext>
            </a:extLst>
          </a:blip>
          <a:srcRect t="1698" b="50000"/>
          <a:stretch/>
        </p:blipFill>
        <p:spPr>
          <a:xfrm>
            <a:off x="6508145" y="4957767"/>
            <a:ext cx="4746033" cy="1207963"/>
          </a:xfrm>
          <a:prstGeom prst="rect">
            <a:avLst/>
          </a:prstGeom>
        </p:spPr>
      </p:pic>
      <p:pic>
        <p:nvPicPr>
          <p:cNvPr id="16" name="Picture 15">
            <a:extLst>
              <a:ext uri="{FF2B5EF4-FFF2-40B4-BE49-F238E27FC236}">
                <a16:creationId xmlns:a16="http://schemas.microsoft.com/office/drawing/2014/main" id="{550C6360-3C7B-4D77-9F8F-E0C76F49BF11}"/>
              </a:ext>
            </a:extLst>
          </p:cNvPr>
          <p:cNvPicPr>
            <a:picLocks noChangeAspect="1"/>
          </p:cNvPicPr>
          <p:nvPr/>
        </p:nvPicPr>
        <p:blipFill rotWithShape="1">
          <a:blip r:embed="rId2">
            <a:extLst>
              <a:ext uri="{28A0092B-C50C-407E-A947-70E740481C1C}">
                <a14:useLocalDpi xmlns:a14="http://schemas.microsoft.com/office/drawing/2010/main" val="0"/>
              </a:ext>
            </a:extLst>
          </a:blip>
          <a:srcRect l="46819" t="53076" r="50730" b="43563"/>
          <a:stretch/>
        </p:blipFill>
        <p:spPr>
          <a:xfrm>
            <a:off x="11254179" y="5774766"/>
            <a:ext cx="427542" cy="390963"/>
          </a:xfrm>
          <a:prstGeom prst="rect">
            <a:avLst/>
          </a:prstGeom>
        </p:spPr>
      </p:pic>
      <p:pic>
        <p:nvPicPr>
          <p:cNvPr id="18" name="Picture 17">
            <a:extLst>
              <a:ext uri="{FF2B5EF4-FFF2-40B4-BE49-F238E27FC236}">
                <a16:creationId xmlns:a16="http://schemas.microsoft.com/office/drawing/2014/main" id="{1CF5E8BC-208D-487F-B3E8-5670DE6A1434}"/>
              </a:ext>
            </a:extLst>
          </p:cNvPr>
          <p:cNvPicPr>
            <a:picLocks noChangeAspect="1"/>
          </p:cNvPicPr>
          <p:nvPr/>
        </p:nvPicPr>
        <p:blipFill rotWithShape="1">
          <a:blip r:embed="rId6">
            <a:extLst>
              <a:ext uri="{28A0092B-C50C-407E-A947-70E740481C1C}">
                <a14:useLocalDpi xmlns:a14="http://schemas.microsoft.com/office/drawing/2010/main" val="0"/>
              </a:ext>
            </a:extLst>
          </a:blip>
          <a:srcRect l="40331" t="1273" r="17135" b="63785"/>
          <a:stretch/>
        </p:blipFill>
        <p:spPr>
          <a:xfrm>
            <a:off x="4467558" y="2447121"/>
            <a:ext cx="2479070" cy="1836956"/>
          </a:xfrm>
          <a:prstGeom prst="rect">
            <a:avLst/>
          </a:prstGeom>
        </p:spPr>
      </p:pic>
      <p:sp>
        <p:nvSpPr>
          <p:cNvPr id="19" name="TextBox 18">
            <a:extLst>
              <a:ext uri="{FF2B5EF4-FFF2-40B4-BE49-F238E27FC236}">
                <a16:creationId xmlns:a16="http://schemas.microsoft.com/office/drawing/2014/main" id="{ECDCD6A9-E479-4B79-9933-90D7F20675B0}"/>
              </a:ext>
            </a:extLst>
          </p:cNvPr>
          <p:cNvSpPr txBox="1"/>
          <p:nvPr/>
        </p:nvSpPr>
        <p:spPr>
          <a:xfrm>
            <a:off x="5453436" y="2868403"/>
            <a:ext cx="428625" cy="400110"/>
          </a:xfrm>
          <a:prstGeom prst="rect">
            <a:avLst/>
          </a:prstGeom>
          <a:noFill/>
        </p:spPr>
        <p:txBody>
          <a:bodyPr wrap="square" rtlCol="0">
            <a:spAutoFit/>
          </a:bodyPr>
          <a:lstStyle/>
          <a:p>
            <a:r>
              <a:rPr lang="en-US" sz="2000" b="1"/>
              <a:t>+</a:t>
            </a:r>
          </a:p>
        </p:txBody>
      </p:sp>
    </p:spTree>
    <p:extLst>
      <p:ext uri="{BB962C8B-B14F-4D97-AF65-F5344CB8AC3E}">
        <p14:creationId xmlns:p14="http://schemas.microsoft.com/office/powerpoint/2010/main" val="3978803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491F-1D0A-4420-913F-0C5A387708B3}"/>
              </a:ext>
            </a:extLst>
          </p:cNvPr>
          <p:cNvSpPr>
            <a:spLocks noGrp="1"/>
          </p:cNvSpPr>
          <p:nvPr>
            <p:ph type="title"/>
          </p:nvPr>
        </p:nvSpPr>
        <p:spPr>
          <a:xfrm>
            <a:off x="838200" y="365125"/>
            <a:ext cx="10515600" cy="633581"/>
          </a:xfrm>
        </p:spPr>
        <p:txBody>
          <a:bodyPr vert="horz" lIns="0" tIns="45720" rIns="91440" bIns="45720" rtlCol="0" anchor="b">
            <a:normAutofit/>
          </a:bodyPr>
          <a:lstStyle/>
          <a:p>
            <a:pPr algn="ctr"/>
            <a:r>
              <a:rPr lang="en-US" sz="3000" b="1" dirty="0">
                <a:solidFill>
                  <a:srgbClr val="D57500"/>
                </a:solidFill>
                <a:latin typeface="Arial"/>
                <a:ea typeface="+mn-ea"/>
                <a:cs typeface="Arial"/>
              </a:rPr>
              <a:t>Multi-objective loss term</a:t>
            </a:r>
          </a:p>
        </p:txBody>
      </p:sp>
      <p:pic>
        <p:nvPicPr>
          <p:cNvPr id="7" name="Picture 6">
            <a:extLst>
              <a:ext uri="{FF2B5EF4-FFF2-40B4-BE49-F238E27FC236}">
                <a16:creationId xmlns:a16="http://schemas.microsoft.com/office/drawing/2014/main" id="{E971D522-F6A3-4642-8A3A-D1BC107FCFD3}"/>
              </a:ext>
            </a:extLst>
          </p:cNvPr>
          <p:cNvPicPr>
            <a:picLocks noChangeAspect="1"/>
          </p:cNvPicPr>
          <p:nvPr/>
        </p:nvPicPr>
        <p:blipFill rotWithShape="1">
          <a:blip r:embed="rId2">
            <a:extLst>
              <a:ext uri="{28A0092B-C50C-407E-A947-70E740481C1C}">
                <a14:useLocalDpi xmlns:a14="http://schemas.microsoft.com/office/drawing/2010/main" val="0"/>
              </a:ext>
            </a:extLst>
          </a:blip>
          <a:srcRect l="48668" t="60225" r="13879" b="34232"/>
          <a:stretch/>
        </p:blipFill>
        <p:spPr>
          <a:xfrm>
            <a:off x="2565524" y="3429001"/>
            <a:ext cx="7326383" cy="722870"/>
          </a:xfrm>
          <a:prstGeom prst="rect">
            <a:avLst/>
          </a:prstGeom>
        </p:spPr>
      </p:pic>
      <p:sp>
        <p:nvSpPr>
          <p:cNvPr id="8" name="TextBox 7">
            <a:extLst>
              <a:ext uri="{FF2B5EF4-FFF2-40B4-BE49-F238E27FC236}">
                <a16:creationId xmlns:a16="http://schemas.microsoft.com/office/drawing/2014/main" id="{C44CA3AB-CD09-4F42-960A-0E61B6B4C706}"/>
              </a:ext>
            </a:extLst>
          </p:cNvPr>
          <p:cNvSpPr txBox="1"/>
          <p:nvPr/>
        </p:nvSpPr>
        <p:spPr>
          <a:xfrm>
            <a:off x="556748" y="4504670"/>
            <a:ext cx="969880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N-step prediction MSE</a:t>
            </a:r>
          </a:p>
          <a:p>
            <a:pPr marL="285750" indent="-285750">
              <a:buFont typeface="Arial" panose="020B0604020202020204" pitchFamily="34" charset="0"/>
              <a:buChar char="•"/>
            </a:pPr>
            <a:r>
              <a:rPr lang="en-US" sz="2400" dirty="0"/>
              <a:t>Linear map regularization</a:t>
            </a:r>
          </a:p>
          <a:p>
            <a:pPr marL="285750" indent="-285750">
              <a:buFont typeface="Arial" panose="020B0604020202020204" pitchFamily="34" charset="0"/>
              <a:buChar char="•"/>
            </a:pPr>
            <a:r>
              <a:rPr lang="en-US" sz="2400" dirty="0"/>
              <a:t>State smoothing</a:t>
            </a:r>
          </a:p>
          <a:p>
            <a:pPr marL="285750" indent="-285750">
              <a:buFont typeface="Arial" panose="020B0604020202020204" pitchFamily="34" charset="0"/>
              <a:buChar char="•"/>
            </a:pPr>
            <a:r>
              <a:rPr lang="en-US" sz="2400" dirty="0"/>
              <a:t>Input influence constraints</a:t>
            </a:r>
          </a:p>
          <a:p>
            <a:pPr marL="285750" indent="-285750">
              <a:buFont typeface="Arial" panose="020B0604020202020204" pitchFamily="34" charset="0"/>
              <a:buChar char="•"/>
            </a:pPr>
            <a:r>
              <a:rPr lang="en-US" sz="2400" dirty="0"/>
              <a:t>Output constraints</a:t>
            </a:r>
          </a:p>
        </p:txBody>
      </p:sp>
      <p:pic>
        <p:nvPicPr>
          <p:cNvPr id="5" name="Picture 4">
            <a:extLst>
              <a:ext uri="{FF2B5EF4-FFF2-40B4-BE49-F238E27FC236}">
                <a16:creationId xmlns:a16="http://schemas.microsoft.com/office/drawing/2014/main" id="{6B47386D-9244-4EF9-8A2E-E8957F5FA46B}"/>
              </a:ext>
            </a:extLst>
          </p:cNvPr>
          <p:cNvPicPr>
            <a:picLocks noChangeAspect="1"/>
          </p:cNvPicPr>
          <p:nvPr/>
        </p:nvPicPr>
        <p:blipFill rotWithShape="1">
          <a:blip r:embed="rId3">
            <a:extLst>
              <a:ext uri="{28A0092B-C50C-407E-A947-70E740481C1C}">
                <a14:useLocalDpi xmlns:a14="http://schemas.microsoft.com/office/drawing/2010/main" val="0"/>
              </a:ext>
            </a:extLst>
          </a:blip>
          <a:srcRect l="19716" t="66156" r="42189" b="22771"/>
          <a:stretch/>
        </p:blipFill>
        <p:spPr>
          <a:xfrm>
            <a:off x="2860589" y="1859692"/>
            <a:ext cx="6463169" cy="1252451"/>
          </a:xfrm>
          <a:prstGeom prst="rect">
            <a:avLst/>
          </a:prstGeom>
        </p:spPr>
      </p:pic>
    </p:spTree>
    <p:extLst>
      <p:ext uri="{BB962C8B-B14F-4D97-AF65-F5344CB8AC3E}">
        <p14:creationId xmlns:p14="http://schemas.microsoft.com/office/powerpoint/2010/main" val="45659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line chart&#10;&#10;Description automatically generated">
            <a:extLst>
              <a:ext uri="{FF2B5EF4-FFF2-40B4-BE49-F238E27FC236}">
                <a16:creationId xmlns:a16="http://schemas.microsoft.com/office/drawing/2014/main" id="{67FAD388-FC2F-4F49-A40D-E69556B31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2" y="1942765"/>
            <a:ext cx="3769789" cy="2827342"/>
          </a:xfrm>
          <a:prstGeom prst="rect">
            <a:avLst/>
          </a:prstGeom>
        </p:spPr>
      </p:pic>
      <p:pic>
        <p:nvPicPr>
          <p:cNvPr id="6" name="Picture 5" descr="Chart&#10;&#10;Description automatically generated">
            <a:extLst>
              <a:ext uri="{FF2B5EF4-FFF2-40B4-BE49-F238E27FC236}">
                <a16:creationId xmlns:a16="http://schemas.microsoft.com/office/drawing/2014/main" id="{DE25E834-C2B7-4467-97FC-9C2B5A90B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8" y="1942764"/>
            <a:ext cx="3769788" cy="2827342"/>
          </a:xfrm>
          <a:prstGeom prst="rect">
            <a:avLst/>
          </a:prstGeom>
        </p:spPr>
      </p:pic>
      <p:pic>
        <p:nvPicPr>
          <p:cNvPr id="5" name="Content Placeholder 3" descr="Chart&#10;&#10;Description automatically generated">
            <a:extLst>
              <a:ext uri="{FF2B5EF4-FFF2-40B4-BE49-F238E27FC236}">
                <a16:creationId xmlns:a16="http://schemas.microsoft.com/office/drawing/2014/main" id="{8B569130-2ED4-40B6-A145-9A86645FB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106" y="1942764"/>
            <a:ext cx="3769788" cy="2827342"/>
          </a:xfrm>
          <a:prstGeom prst="rect">
            <a:avLst/>
          </a:prstGeom>
        </p:spPr>
      </p:pic>
      <p:pic>
        <p:nvPicPr>
          <p:cNvPr id="8" name="Picture 7" descr="Chart&#10;&#10;Description automatically generated">
            <a:extLst>
              <a:ext uri="{FF2B5EF4-FFF2-40B4-BE49-F238E27FC236}">
                <a16:creationId xmlns:a16="http://schemas.microsoft.com/office/drawing/2014/main" id="{14AB1E19-05F5-4FA9-8A23-A76B327324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317" y="1942764"/>
            <a:ext cx="3769788" cy="2827341"/>
          </a:xfrm>
          <a:prstGeom prst="rect">
            <a:avLst/>
          </a:prstGeom>
        </p:spPr>
      </p:pic>
      <p:pic>
        <p:nvPicPr>
          <p:cNvPr id="12" name="Picture 11">
            <a:extLst>
              <a:ext uri="{FF2B5EF4-FFF2-40B4-BE49-F238E27FC236}">
                <a16:creationId xmlns:a16="http://schemas.microsoft.com/office/drawing/2014/main" id="{01692B34-450D-491F-8FD3-1DFF4D1A591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980894" y="1942764"/>
            <a:ext cx="3769789" cy="2827342"/>
          </a:xfrm>
          <a:prstGeom prst="rect">
            <a:avLst/>
          </a:prstGeom>
        </p:spPr>
      </p:pic>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838200" y="365125"/>
            <a:ext cx="10515600" cy="963613"/>
          </a:xfrm>
        </p:spPr>
        <p:txBody>
          <a:bodyPr vert="horz" lIns="0" tIns="45720" rIns="91440" bIns="45720" rtlCol="0" anchor="b">
            <a:normAutofit/>
          </a:bodyPr>
          <a:lstStyle/>
          <a:p>
            <a:pPr algn="ctr"/>
            <a:r>
              <a:rPr lang="en-US" sz="3000" b="1" dirty="0">
                <a:solidFill>
                  <a:srgbClr val="D57500"/>
                </a:solidFill>
                <a:latin typeface="Arial"/>
                <a:ea typeface="+mn-ea"/>
                <a:cs typeface="Arial"/>
              </a:rPr>
              <a:t>Uncertainty Quantification for Deep Neural </a:t>
            </a:r>
            <a:br>
              <a:rPr lang="en-US" sz="3000" b="1" dirty="0">
                <a:solidFill>
                  <a:srgbClr val="D57500"/>
                </a:solidFill>
                <a:latin typeface="Arial"/>
                <a:ea typeface="+mn-ea"/>
                <a:cs typeface="Arial"/>
              </a:rPr>
            </a:br>
            <a:r>
              <a:rPr lang="en-US" sz="3000" b="1" dirty="0">
                <a:solidFill>
                  <a:srgbClr val="D57500"/>
                </a:solidFill>
                <a:latin typeface="Arial"/>
                <a:ea typeface="+mn-ea"/>
                <a:cs typeface="Arial"/>
              </a:rPr>
              <a:t>State Space Models</a:t>
            </a:r>
          </a:p>
        </p:txBody>
      </p:sp>
      <p:sp>
        <p:nvSpPr>
          <p:cNvPr id="3" name="TextBox 2">
            <a:extLst>
              <a:ext uri="{FF2B5EF4-FFF2-40B4-BE49-F238E27FC236}">
                <a16:creationId xmlns:a16="http://schemas.microsoft.com/office/drawing/2014/main" id="{02CD8FEC-4B91-409F-8A33-CB790E459C45}"/>
              </a:ext>
            </a:extLst>
          </p:cNvPr>
          <p:cNvSpPr txBox="1"/>
          <p:nvPr/>
        </p:nvSpPr>
        <p:spPr>
          <a:xfrm>
            <a:off x="1325166" y="5384132"/>
            <a:ext cx="9541668" cy="369332"/>
          </a:xfrm>
          <a:prstGeom prst="rect">
            <a:avLst/>
          </a:prstGeom>
          <a:noFill/>
        </p:spPr>
        <p:txBody>
          <a:bodyPr wrap="square" rtlCol="0">
            <a:spAutoFit/>
          </a:bodyPr>
          <a:lstStyle/>
          <a:p>
            <a:pPr algn="ctr"/>
            <a:r>
              <a:rPr lang="en-US" dirty="0"/>
              <a:t>Preliminary results show correlation between uncertainty estimate and prediction error</a:t>
            </a:r>
          </a:p>
        </p:txBody>
      </p:sp>
      <p:sp>
        <p:nvSpPr>
          <p:cNvPr id="9" name="Content Placeholder 4">
            <a:extLst>
              <a:ext uri="{FF2B5EF4-FFF2-40B4-BE49-F238E27FC236}">
                <a16:creationId xmlns:a16="http://schemas.microsoft.com/office/drawing/2014/main" id="{37AFC458-3F49-4AF5-B330-57F2F5443143}"/>
              </a:ext>
            </a:extLst>
          </p:cNvPr>
          <p:cNvSpPr txBox="1">
            <a:spLocks/>
          </p:cNvSpPr>
          <p:nvPr/>
        </p:nvSpPr>
        <p:spPr>
          <a:xfrm>
            <a:off x="1397296" y="4868305"/>
            <a:ext cx="2002436" cy="340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t>Monte-Carlo Dropout</a:t>
            </a:r>
          </a:p>
        </p:txBody>
      </p:sp>
      <p:sp>
        <p:nvSpPr>
          <p:cNvPr id="10" name="Content Placeholder 4">
            <a:extLst>
              <a:ext uri="{FF2B5EF4-FFF2-40B4-BE49-F238E27FC236}">
                <a16:creationId xmlns:a16="http://schemas.microsoft.com/office/drawing/2014/main" id="{33DD48A4-9B01-426C-BF31-95D26EA4583A}"/>
              </a:ext>
            </a:extLst>
          </p:cNvPr>
          <p:cNvSpPr txBox="1">
            <a:spLocks/>
          </p:cNvSpPr>
          <p:nvPr/>
        </p:nvSpPr>
        <p:spPr>
          <a:xfrm>
            <a:off x="5167084" y="4870465"/>
            <a:ext cx="2002436" cy="340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err="1"/>
              <a:t>Ensembling</a:t>
            </a:r>
            <a:endParaRPr lang="en-US" sz="1600"/>
          </a:p>
        </p:txBody>
      </p:sp>
      <p:sp>
        <p:nvSpPr>
          <p:cNvPr id="13" name="Content Placeholder 4">
            <a:extLst>
              <a:ext uri="{FF2B5EF4-FFF2-40B4-BE49-F238E27FC236}">
                <a16:creationId xmlns:a16="http://schemas.microsoft.com/office/drawing/2014/main" id="{22EE2162-B300-4C8C-92F7-B338F52E6291}"/>
              </a:ext>
            </a:extLst>
          </p:cNvPr>
          <p:cNvSpPr txBox="1">
            <a:spLocks/>
          </p:cNvSpPr>
          <p:nvPr/>
        </p:nvSpPr>
        <p:spPr>
          <a:xfrm>
            <a:off x="8936872" y="4868305"/>
            <a:ext cx="2002436" cy="340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t>BNN</a:t>
            </a:r>
          </a:p>
        </p:txBody>
      </p:sp>
      <p:pic>
        <p:nvPicPr>
          <p:cNvPr id="18" name="Picture 17" descr="Chart&#10;&#10;Description automatically generated">
            <a:extLst>
              <a:ext uri="{FF2B5EF4-FFF2-40B4-BE49-F238E27FC236}">
                <a16:creationId xmlns:a16="http://schemas.microsoft.com/office/drawing/2014/main" id="{39952AEF-E7B6-4C73-98E0-2AE6C61657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1102" y="1955437"/>
            <a:ext cx="3769788" cy="2827341"/>
          </a:xfrm>
          <a:prstGeom prst="rect">
            <a:avLst/>
          </a:prstGeom>
        </p:spPr>
      </p:pic>
    </p:spTree>
    <p:extLst>
      <p:ext uri="{BB962C8B-B14F-4D97-AF65-F5344CB8AC3E}">
        <p14:creationId xmlns:p14="http://schemas.microsoft.com/office/powerpoint/2010/main" val="96697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F7D7-5769-4B05-91F4-57B3C314A424}"/>
              </a:ext>
            </a:extLst>
          </p:cNvPr>
          <p:cNvSpPr>
            <a:spLocks noGrp="1"/>
          </p:cNvSpPr>
          <p:nvPr>
            <p:ph type="title"/>
          </p:nvPr>
        </p:nvSpPr>
        <p:spPr>
          <a:xfrm>
            <a:off x="857655" y="301762"/>
            <a:ext cx="10515600" cy="543097"/>
          </a:xfrm>
        </p:spPr>
        <p:txBody>
          <a:bodyPr vert="horz" lIns="0" tIns="45720" rIns="91440" bIns="45720" rtlCol="0" anchor="b">
            <a:normAutofit fontScale="90000"/>
          </a:bodyPr>
          <a:lstStyle/>
          <a:p>
            <a:pPr algn="ctr"/>
            <a:r>
              <a:rPr lang="en-US" sz="3000" b="1" dirty="0">
                <a:solidFill>
                  <a:srgbClr val="D57500"/>
                </a:solidFill>
                <a:latin typeface="Arial"/>
                <a:ea typeface="+mn-ea"/>
                <a:cs typeface="Arial"/>
              </a:rPr>
              <a:t>Application: Learning Thermal Dynamics of Multi-zone Building</a:t>
            </a:r>
          </a:p>
        </p:txBody>
      </p:sp>
      <p:sp>
        <p:nvSpPr>
          <p:cNvPr id="20" name="Rectangle 19">
            <a:extLst>
              <a:ext uri="{FF2B5EF4-FFF2-40B4-BE49-F238E27FC236}">
                <a16:creationId xmlns:a16="http://schemas.microsoft.com/office/drawing/2014/main" id="{B8CD844A-33D3-49BD-A46D-B4A6087B76BE}"/>
              </a:ext>
            </a:extLst>
          </p:cNvPr>
          <p:cNvSpPr/>
          <p:nvPr/>
        </p:nvSpPr>
        <p:spPr>
          <a:xfrm>
            <a:off x="147412" y="6396335"/>
            <a:ext cx="12665422" cy="461665"/>
          </a:xfrm>
          <a:prstGeom prst="rect">
            <a:avLst/>
          </a:prstGeom>
        </p:spPr>
        <p:txBody>
          <a:bodyPr wrap="square">
            <a:spAutoFit/>
          </a:bodyPr>
          <a:lstStyle/>
          <a:p>
            <a:pPr lvl="1"/>
            <a:r>
              <a:rPr lang="en-US" sz="1200" dirty="0"/>
              <a:t>Jan Drgona, Aaron R. Tuor, Vikas Chandan, Draguna L. Vrabie, Physics-constrained Deep Learning of Multi-zone Building Thermal Dynamics, CCAI Workshop NeurIPS 2020, https://arxiv.org/abs/2011.05987</a:t>
            </a:r>
          </a:p>
        </p:txBody>
      </p:sp>
      <p:pic>
        <p:nvPicPr>
          <p:cNvPr id="4" name="Picture 3" descr="Diagram, schematic&#10;&#10;Description automatically generated">
            <a:extLst>
              <a:ext uri="{FF2B5EF4-FFF2-40B4-BE49-F238E27FC236}">
                <a16:creationId xmlns:a16="http://schemas.microsoft.com/office/drawing/2014/main" id="{9C1EABB4-5845-45E1-BC54-3FF62DEAE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72" y="844859"/>
            <a:ext cx="10116766" cy="5551476"/>
          </a:xfrm>
          <a:prstGeom prst="rect">
            <a:avLst/>
          </a:prstGeom>
        </p:spPr>
      </p:pic>
      <p:sp>
        <p:nvSpPr>
          <p:cNvPr id="3" name="Rectangle 2">
            <a:extLst>
              <a:ext uri="{FF2B5EF4-FFF2-40B4-BE49-F238E27FC236}">
                <a16:creationId xmlns:a16="http://schemas.microsoft.com/office/drawing/2014/main" id="{B34C5104-EFE2-484C-BBB8-42444B9B35A6}"/>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78645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556EBA6EECA84AB599EAE3F35C4F41" ma:contentTypeVersion="11" ma:contentTypeDescription="Create a new document." ma:contentTypeScope="" ma:versionID="ddb384adfb236ace2365679e6fcb72c9">
  <xsd:schema xmlns:xsd="http://www.w3.org/2001/XMLSchema" xmlns:xs="http://www.w3.org/2001/XMLSchema" xmlns:p="http://schemas.microsoft.com/office/2006/metadata/properties" xmlns:ns3="887daf6d-5e01-4d5c-aed4-7abf5f3f67dd" xmlns:ns4="a4e4e788-3539-492b-8c35-6abe2305d99c" targetNamespace="http://schemas.microsoft.com/office/2006/metadata/properties" ma:root="true" ma:fieldsID="6a7f0ac59e87e0d327d881843c7eb735" ns3:_="" ns4:_="">
    <xsd:import namespace="887daf6d-5e01-4d5c-aed4-7abf5f3f67dd"/>
    <xsd:import namespace="a4e4e788-3539-492b-8c35-6abe2305d99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daf6d-5e01-4d5c-aed4-7abf5f3f67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e4e788-3539-492b-8c35-6abe2305d99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422AD9-7CB0-4DD7-ABD7-8B01EE6E24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7daf6d-5e01-4d5c-aed4-7abf5f3f67dd"/>
    <ds:schemaRef ds:uri="a4e4e788-3539-492b-8c35-6abe2305d9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34AA65-62A2-48C5-AA5B-96275B3209B4}">
  <ds:schemaRefs>
    <ds:schemaRef ds:uri="http://schemas.microsoft.com/sharepoint/v3/contenttype/forms"/>
  </ds:schemaRefs>
</ds:datastoreItem>
</file>

<file path=customXml/itemProps3.xml><?xml version="1.0" encoding="utf-8"?>
<ds:datastoreItem xmlns:ds="http://schemas.openxmlformats.org/officeDocument/2006/customXml" ds:itemID="{7884714C-A86D-4193-A6EA-A864FA90D1B4}">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http://purl.org/dc/elements/1.1/"/>
    <ds:schemaRef ds:uri="887daf6d-5e01-4d5c-aed4-7abf5f3f67dd"/>
    <ds:schemaRef ds:uri="http://schemas.microsoft.com/office/infopath/2007/PartnerControls"/>
    <ds:schemaRef ds:uri="a4e4e788-3539-492b-8c35-6abe2305d99c"/>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450</TotalTime>
  <Words>6172</Words>
  <Application>Microsoft Office PowerPoint</Application>
  <PresentationFormat>Widescreen</PresentationFormat>
  <Paragraphs>628</Paragraphs>
  <Slides>35</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Arial Nova</vt:lpstr>
      <vt:lpstr>Arial Rounded MT Bold</vt:lpstr>
      <vt:lpstr>Calibri</vt:lpstr>
      <vt:lpstr>Calibri (Body)</vt:lpstr>
      <vt:lpstr>Calibri Light</vt:lpstr>
      <vt:lpstr>Cambria Math</vt:lpstr>
      <vt:lpstr>Consolas</vt:lpstr>
      <vt:lpstr>Times New Roman</vt:lpstr>
      <vt:lpstr>Wingdings</vt:lpstr>
      <vt:lpstr>Office Theme</vt:lpstr>
      <vt:lpstr>Deep Learning of Dynamics Dynamics of Deep Learning </vt:lpstr>
      <vt:lpstr>Physics-based Modeling of Dynamical Systems</vt:lpstr>
      <vt:lpstr>Data-driven Modeling of Dynamical Systems</vt:lpstr>
      <vt:lpstr>Constrained Deep Neural State Space Models</vt:lpstr>
      <vt:lpstr>Structured Linear Maps with Eigenvalue Constraints</vt:lpstr>
      <vt:lpstr>Constraint Penalties</vt:lpstr>
      <vt:lpstr>Multi-objective loss term</vt:lpstr>
      <vt:lpstr>Uncertainty Quantification for Deep Neural  State Space Models</vt:lpstr>
      <vt:lpstr>Application: Learning Thermal Dynamics of Multi-zone Building</vt:lpstr>
      <vt:lpstr>Differentiable Predictive Control of  Unknown Dynamical Systems</vt:lpstr>
      <vt:lpstr>Connections of DPC with Model Predictive Control</vt:lpstr>
      <vt:lpstr>Physics Informed DPC of Unknown Linear System</vt:lpstr>
      <vt:lpstr>DPC of a Real Unknown Nonlinear System</vt:lpstr>
      <vt:lpstr>Dynamical Analysis of Deep Neural Networks</vt:lpstr>
      <vt:lpstr>Dynamical Analysis of Deep Neural Networks</vt:lpstr>
      <vt:lpstr>Spectral Analysis and Stability of Deep Neural Networks</vt:lpstr>
      <vt:lpstr>Stability Theorem for Deep Neural Networks</vt:lpstr>
      <vt:lpstr>Dynamical Effects of Weights</vt:lpstr>
      <vt:lpstr>Dynamical Effects of Activation Functions</vt:lpstr>
      <vt:lpstr>Dynamical Effects of Bias Terms</vt:lpstr>
      <vt:lpstr>Dynamical Effects of Network Depth</vt:lpstr>
      <vt:lpstr>Attractors of Deep Neural Networks</vt:lpstr>
      <vt:lpstr>Attractors of Deep Neural Networks</vt:lpstr>
      <vt:lpstr>Jacobians of Deep Neural Networks</vt:lpstr>
      <vt:lpstr>Nonlinearity of Deep Neural Networks</vt:lpstr>
      <vt:lpstr>Ongoing Work and Vision</vt:lpstr>
      <vt:lpstr>Ongoing Work and Vision</vt:lpstr>
      <vt:lpstr>Research Ideas for DnC2S</vt:lpstr>
      <vt:lpstr>Backup slides and references</vt:lpstr>
      <vt:lpstr>Selected Reading: Dynamical Systems and Deep Learning</vt:lpstr>
      <vt:lpstr>Selected Reading: Dynamical Systems and Deep Learning</vt:lpstr>
      <vt:lpstr>Literature on Stability of Deep Neural Networks</vt:lpstr>
      <vt:lpstr>Uncertainty Quantification: Methods</vt:lpstr>
      <vt:lpstr>Uncertainty Quantification: Methods</vt:lpstr>
      <vt:lpstr>Uncertainty Quantification: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of Dynamics Dynamics of Deep Learning</dc:title>
  <dc:creator>Drgona, Jan</dc:creator>
  <cp:lastModifiedBy>Drgona, Jan</cp:lastModifiedBy>
  <cp:revision>37</cp:revision>
  <dcterms:created xsi:type="dcterms:W3CDTF">2021-01-05T03:34:04Z</dcterms:created>
  <dcterms:modified xsi:type="dcterms:W3CDTF">2021-01-15T18:59:09Z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0x0101004E556EBA6EECA84AB599EAE3F35C4F41</vt:lpwstr>
  </property>
</Properties>
</file>